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4"/>
  </p:notesMasterIdLst>
  <p:sldIdLst>
    <p:sldId id="256" r:id="rId2"/>
    <p:sldId id="257" r:id="rId3"/>
    <p:sldId id="275" r:id="rId4"/>
    <p:sldId id="274" r:id="rId5"/>
    <p:sldId id="273" r:id="rId6"/>
    <p:sldId id="258" r:id="rId7"/>
    <p:sldId id="259" r:id="rId8"/>
    <p:sldId id="260" r:id="rId9"/>
    <p:sldId id="261" r:id="rId10"/>
    <p:sldId id="262" r:id="rId11"/>
    <p:sldId id="272" r:id="rId12"/>
    <p:sldId id="276" r:id="rId13"/>
    <p:sldId id="263" r:id="rId14"/>
    <p:sldId id="264" r:id="rId15"/>
    <p:sldId id="265" r:id="rId16"/>
    <p:sldId id="266" r:id="rId17"/>
    <p:sldId id="267" r:id="rId18"/>
    <p:sldId id="268" r:id="rId19"/>
    <p:sldId id="269" r:id="rId20"/>
    <p:sldId id="270" r:id="rId21"/>
    <p:sldId id="271" r:id="rId22"/>
    <p:sldId id="277" r:id="rId23"/>
  </p:sldIdLst>
  <p:sldSz cx="9144000" cy="5143500" type="screen16x9"/>
  <p:notesSz cx="6858000" cy="9144000"/>
  <p:embeddedFontLst>
    <p:embeddedFont>
      <p:font typeface="Nunito" pitchFamily="2" charset="0"/>
      <p:regular r:id="rId25"/>
      <p:bold r:id="rId26"/>
      <p:italic r:id="rId27"/>
      <p:boldItalic r:id="rId28"/>
    </p:embeddedFont>
    <p:embeddedFont>
      <p:font typeface="Nunito Sans SemiBold" panose="020B0604020202020204" pitchFamily="2"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gbCmFOkTQtjPSfrH3/dkIVwI5sv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7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test is designed to identify pupils who need support, not as a diagnostic tool to assess the times tables children struggle with.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https://www.gov.uk/government/collections/multiplication-tables-check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test is designed to identify pupils who need support, not as a diagnostic tool to assess the times tables children struggle with.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https://www.gov.uk/government/collections/multiplication-tables-check </a:t>
            </a:r>
            <a:endParaRPr/>
          </a:p>
        </p:txBody>
      </p:sp>
    </p:spTree>
    <p:extLst>
      <p:ext uri="{BB962C8B-B14F-4D97-AF65-F5344CB8AC3E}">
        <p14:creationId xmlns:p14="http://schemas.microsoft.com/office/powerpoint/2010/main" val="337367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test is designed to identify pupils who need support, not as a diagnostic tool to assess the times tables children struggle with.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https://www.gov.uk/government/collections/multiplication-tables-check </a:t>
            </a:r>
            <a:endParaRPr/>
          </a:p>
        </p:txBody>
      </p:sp>
    </p:spTree>
    <p:extLst>
      <p:ext uri="{BB962C8B-B14F-4D97-AF65-F5344CB8AC3E}">
        <p14:creationId xmlns:p14="http://schemas.microsoft.com/office/powerpoint/2010/main" val="11088657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It is up to individual schools to decide how the check is administered – some schools will administer individually while others will take small groups out or administer to the whole class.</a:t>
            </a:r>
            <a:endParaRPr/>
          </a:p>
          <a:p>
            <a:pPr marL="457200" lvl="0" indent="-298450" algn="l" rtl="0">
              <a:lnSpc>
                <a:spcPct val="100000"/>
              </a:lnSpc>
              <a:spcBef>
                <a:spcPts val="0"/>
              </a:spcBef>
              <a:spcAft>
                <a:spcPts val="0"/>
              </a:spcAft>
              <a:buSzPts val="1100"/>
              <a:buChar char="●"/>
            </a:pPr>
            <a:r>
              <a:rPr lang="en-GB"/>
              <a:t>A list of pupils who should not take the test can be found in the administration guidance of the MTC documentation.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Char char="●"/>
            </a:pPr>
            <a:r>
              <a:rPr lang="en-GB">
                <a:latin typeface="Arial"/>
                <a:ea typeface="Arial"/>
                <a:cs typeface="Arial"/>
                <a:sym typeface="Arial"/>
              </a:rPr>
              <a:t>Some children will be eligible for additional support (detailed in the next slide).</a:t>
            </a:r>
            <a:endParaRPr/>
          </a:p>
          <a:p>
            <a:pPr marL="457200" marR="0" lvl="0" indent="-298450" algn="l" rtl="0">
              <a:lnSpc>
                <a:spcPct val="100000"/>
              </a:lnSpc>
              <a:spcBef>
                <a:spcPts val="0"/>
              </a:spcBef>
              <a:spcAft>
                <a:spcPts val="0"/>
              </a:spcAft>
              <a:buClr>
                <a:srgbClr val="000000"/>
              </a:buClr>
              <a:buSzPts val="1100"/>
              <a:buChar char="●"/>
            </a:pPr>
            <a:r>
              <a:rPr lang="en-GB">
                <a:latin typeface="Arial"/>
                <a:ea typeface="Arial"/>
                <a:cs typeface="Arial"/>
                <a:sym typeface="Arial"/>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endParaRPr/>
          </a:p>
          <a:p>
            <a:pPr marL="457200" marR="0" lvl="0" indent="-298450" algn="l" rtl="0">
              <a:lnSpc>
                <a:spcPct val="100000"/>
              </a:lnSpc>
              <a:spcBef>
                <a:spcPts val="0"/>
              </a:spcBef>
              <a:spcAft>
                <a:spcPts val="0"/>
              </a:spcAft>
              <a:buClr>
                <a:srgbClr val="000000"/>
              </a:buClr>
              <a:buSzPts val="1100"/>
              <a:buFont typeface="Arial"/>
              <a:buChar char="●"/>
            </a:pPr>
            <a:r>
              <a:rPr lang="en-GB"/>
              <a:t>Children are allowed to practise before taking the check.</a:t>
            </a:r>
            <a:endParaRPr/>
          </a:p>
          <a:p>
            <a:pPr marL="457200" marR="0" lvl="0" indent="-298450" algn="l" rtl="0">
              <a:lnSpc>
                <a:spcPct val="100000"/>
              </a:lnSpc>
              <a:spcBef>
                <a:spcPts val="0"/>
              </a:spcBef>
              <a:spcAft>
                <a:spcPts val="0"/>
              </a:spcAft>
              <a:buClr>
                <a:srgbClr val="000000"/>
              </a:buClr>
              <a:buSzPts val="1100"/>
              <a:buChar char="●"/>
            </a:pPr>
            <a:r>
              <a:rPr lang="en-GB" u="sng">
                <a:solidFill>
                  <a:schemeClr val="hlink"/>
                </a:solidFill>
                <a:latin typeface="Arial"/>
                <a:ea typeface="Arial"/>
                <a:cs typeface="Arial"/>
                <a:sym typeface="Arial"/>
                <a:hlinkClick r:id="rId3"/>
              </a:rPr>
              <a:t>https://mathsframe.co.uk/en/resources/resource/477/Multiplication-Tables-Check</a:t>
            </a:r>
            <a:r>
              <a:rPr lang="en-GB">
                <a:latin typeface="Arial"/>
                <a:ea typeface="Arial"/>
                <a:cs typeface="Arial"/>
                <a:sym typeface="Arial"/>
              </a:rPr>
              <a:t> example showing how quick the questions are/ types of questions.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Children eligible for access arrangements are:</a:t>
            </a:r>
            <a:endParaRPr/>
          </a:p>
          <a:p>
            <a:pPr marL="457200" lvl="0" indent="-298450" algn="l" rtl="0">
              <a:lnSpc>
                <a:spcPct val="100000"/>
              </a:lnSpc>
              <a:spcBef>
                <a:spcPts val="0"/>
              </a:spcBef>
              <a:spcAft>
                <a:spcPts val="0"/>
              </a:spcAft>
              <a:buSzPts val="1100"/>
              <a:buChar char="●"/>
            </a:pPr>
            <a:r>
              <a:rPr lang="en-GB"/>
              <a:t>Children with an EHC plan</a:t>
            </a:r>
            <a:endParaRPr/>
          </a:p>
          <a:p>
            <a:pPr marL="457200" lvl="0" indent="-298450" algn="l" rtl="0">
              <a:lnSpc>
                <a:spcPct val="100000"/>
              </a:lnSpc>
              <a:spcBef>
                <a:spcPts val="0"/>
              </a:spcBef>
              <a:spcAft>
                <a:spcPts val="0"/>
              </a:spcAft>
              <a:buSzPts val="1100"/>
              <a:buChar char="●"/>
            </a:pPr>
            <a:r>
              <a:rPr lang="en-GB"/>
              <a:t>Children who have provisions made in school using the SEND support system.</a:t>
            </a:r>
            <a:endParaRPr/>
          </a:p>
          <a:p>
            <a:pPr marL="457200" lvl="0" indent="-298450" algn="l" rtl="0">
              <a:lnSpc>
                <a:spcPct val="100000"/>
              </a:lnSpc>
              <a:spcBef>
                <a:spcPts val="0"/>
              </a:spcBef>
              <a:spcAft>
                <a:spcPts val="0"/>
              </a:spcAft>
              <a:buSzPts val="1100"/>
              <a:buChar char="●"/>
            </a:pPr>
            <a:r>
              <a:rPr lang="en-GB"/>
              <a:t>Children with behavioural, emotional or social difficulties </a:t>
            </a:r>
            <a:endParaRPr/>
          </a:p>
          <a:p>
            <a:pPr marL="457200" lvl="0" indent="-298450" algn="l" rtl="0">
              <a:lnSpc>
                <a:spcPct val="100000"/>
              </a:lnSpc>
              <a:spcBef>
                <a:spcPts val="0"/>
              </a:spcBef>
              <a:spcAft>
                <a:spcPts val="0"/>
              </a:spcAft>
              <a:buSzPts val="1100"/>
              <a:buChar char="●"/>
            </a:pPr>
            <a:r>
              <a:rPr lang="en-GB"/>
              <a:t>Children with EAL </a:t>
            </a:r>
            <a:endParaRPr/>
          </a:p>
          <a:p>
            <a:pPr marL="158750" lvl="0" indent="0" algn="l" rtl="0">
              <a:lnSpc>
                <a:spcPct val="100000"/>
              </a:lnSpc>
              <a:spcBef>
                <a:spcPts val="0"/>
              </a:spcBef>
              <a:spcAft>
                <a:spcPts val="0"/>
              </a:spcAft>
              <a:buSzPts val="1100"/>
              <a:buNone/>
            </a:pPr>
            <a:r>
              <a:rPr lang="en-GB"/>
              <a:t>Schools do not need to request permission to use access arrangements. The support should be based on the support provided in school and should not advantage or disadvantage individual children.  </a:t>
            </a:r>
            <a:endParaRPr/>
          </a:p>
          <a:p>
            <a:pPr marL="158750" lvl="0" indent="0" algn="l" rtl="0">
              <a:lnSpc>
                <a:spcPct val="100000"/>
              </a:lnSpc>
              <a:spcBef>
                <a:spcPts val="0"/>
              </a:spcBef>
              <a:spcAft>
                <a:spcPts val="0"/>
              </a:spcAft>
              <a:buSzPts val="1100"/>
              <a:buNone/>
            </a:pPr>
            <a:r>
              <a:rPr lang="en-GB"/>
              <a:t>A child can be assigned more than one access arrangement, if required.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There is no opportunity for additional time.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71450" algn="l" rtl="0">
              <a:lnSpc>
                <a:spcPct val="100000"/>
              </a:lnSpc>
              <a:spcBef>
                <a:spcPts val="0"/>
              </a:spcBef>
              <a:spcAft>
                <a:spcPts val="0"/>
              </a:spcAft>
              <a:buClr>
                <a:srgbClr val="000000"/>
              </a:buClr>
              <a:buSzPts val="1100"/>
              <a:buFont typeface="Arial"/>
              <a:buChar char="•"/>
            </a:pPr>
            <a:r>
              <a:rPr lang="en-GB"/>
              <a:t>Some questions will be repeated across different checks, but no more than 30% of questions will be repeated in any two checks. This </a:t>
            </a:r>
            <a:r>
              <a:rPr lang="en-GB">
                <a:latin typeface="Arial"/>
                <a:ea typeface="Arial"/>
                <a:cs typeface="Arial"/>
                <a:sym typeface="Arial"/>
              </a:rPr>
              <a:t>means that if the check gets interrupted and children need to re-start it, they will only have a minimal advantage.</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During the check pupils may be able to restart if certain conditions are met (e.g. a fire alarm). </a:t>
            </a:r>
            <a:endParaRPr/>
          </a:p>
          <a:p>
            <a:pPr marL="171450" lvl="0" indent="-171450" algn="l" rtl="0">
              <a:lnSpc>
                <a:spcPct val="100000"/>
              </a:lnSpc>
              <a:spcBef>
                <a:spcPts val="0"/>
              </a:spcBef>
              <a:spcAft>
                <a:spcPts val="0"/>
              </a:spcAft>
              <a:buSzPts val="1100"/>
              <a:buFont typeface="Arial"/>
              <a:buChar char="•"/>
            </a:pPr>
            <a:r>
              <a:rPr lang="en-GB">
                <a:latin typeface="Arial"/>
                <a:ea typeface="Arial"/>
                <a:cs typeface="Arial"/>
                <a:sym typeface="Arial"/>
              </a:rPr>
              <a:t>The results will be sent to the schools when all the checks have been completed but it is then up to the school if they report the results or not. </a:t>
            </a:r>
            <a:endParaRPr/>
          </a:p>
          <a:p>
            <a:pPr marL="171450" lvl="0" indent="-171450" algn="l" rtl="0">
              <a:lnSpc>
                <a:spcPct val="100000"/>
              </a:lnSpc>
              <a:spcBef>
                <a:spcPts val="0"/>
              </a:spcBef>
              <a:spcAft>
                <a:spcPts val="0"/>
              </a:spcAft>
              <a:buSzPts val="1100"/>
              <a:buFont typeface="Arial"/>
              <a:buChar char="•"/>
            </a:pPr>
            <a:r>
              <a:rPr lang="en-GB">
                <a:latin typeface="Arial"/>
                <a:ea typeface="Arial"/>
                <a:cs typeface="Arial"/>
                <a:sym typeface="Arial"/>
              </a:rPr>
              <a:t>There won’t be questions from the 1 times tables (although they might be included in the  3 practice questions).</a:t>
            </a:r>
            <a:endParaRPr/>
          </a:p>
          <a:p>
            <a:pPr marL="171450" marR="0" lvl="0" indent="-171450" algn="l" rtl="0">
              <a:lnSpc>
                <a:spcPct val="100000"/>
              </a:lnSpc>
              <a:spcBef>
                <a:spcPts val="0"/>
              </a:spcBef>
              <a:spcAft>
                <a:spcPts val="0"/>
              </a:spcAft>
              <a:buClr>
                <a:srgbClr val="000000"/>
              </a:buClr>
              <a:buSzPts val="1100"/>
              <a:buFont typeface="Arial"/>
              <a:buChar char="•"/>
            </a:pPr>
            <a:r>
              <a:rPr lang="en-GB"/>
              <a:t>There will be a maximum of 7 questions from the 2, 5 and 10 times tables.</a:t>
            </a:r>
            <a:endParaRPr>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There is a focus on the </a:t>
            </a:r>
            <a:r>
              <a:rPr lang="en-GB" sz="1100" b="0" i="0" u="none" strike="noStrike" cap="none">
                <a:solidFill>
                  <a:srgbClr val="388CDA"/>
                </a:solidFill>
                <a:latin typeface="Arial"/>
                <a:ea typeface="Arial"/>
                <a:cs typeface="Arial"/>
                <a:sym typeface="Arial"/>
              </a:rPr>
              <a:t>6, 7, 8, 9 and 12 times tables as they</a:t>
            </a:r>
            <a:r>
              <a:rPr lang="en-GB" b="0">
                <a:latin typeface="Arial"/>
                <a:ea typeface="Arial"/>
                <a:cs typeface="Arial"/>
                <a:sym typeface="Arial"/>
              </a:rPr>
              <a:t> </a:t>
            </a:r>
            <a:r>
              <a:rPr lang="en-GB">
                <a:latin typeface="Arial"/>
                <a:ea typeface="Arial"/>
                <a:cs typeface="Arial"/>
                <a:sym typeface="Arial"/>
              </a:rPr>
              <a:t>are the ‘most difficult’ multiplication tables.</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The table shows the minimum/ maximum number of questions from each times table that will be asked.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Counting will start before beginning to develop understanding and reasoning but will continue long after, until all times tables can be counted through sequentially at speed.</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Counting using manipulatives should start with physical objects (shoes, socks, hands etc) before moving on to counters etc</a:t>
            </a:r>
            <a:endParaRPr>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Whenever starting children counting in a new amount, such as counting in 8s, children should be given the opportunity to see visually what that looks like to reinforce 4 x 8 looks quite big compared to 4 x 6. </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Patterns could be 4 x 8 is the same as 4 x 4 doubled.</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 name="Google Shape;10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Children need experience of using concrete manipulatives such as counters or multilink cubes and pictorial representations of objects, forming arrays.</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 name="Google Shape;12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Children build on their existing understanding using </a:t>
            </a:r>
            <a:r>
              <a:rPr lang="en-GB" b="1">
                <a:latin typeface="Arial"/>
                <a:ea typeface="Arial"/>
                <a:cs typeface="Arial"/>
                <a:sym typeface="Arial"/>
              </a:rPr>
              <a:t>arrays</a:t>
            </a:r>
            <a:r>
              <a:rPr lang="en-GB">
                <a:latin typeface="Arial"/>
                <a:ea typeface="Arial"/>
                <a:cs typeface="Arial"/>
                <a:sym typeface="Arial"/>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5" name="Google Shape;14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Even though division is not tested in the MTC, it is important that pupils have a strong understanding of the connection between multiplication and division. </a:t>
            </a:r>
            <a:endParaRPr/>
          </a:p>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dirty="0">
                <a:latin typeface="Arial"/>
                <a:ea typeface="Arial"/>
                <a:cs typeface="Arial"/>
                <a:sym typeface="Arial"/>
              </a:rPr>
              <a:t>From here it is only a short jump to understanding that any missing number can be worked out through knowledge of fact families, e.g. 4 x [ ] = 20 or [ ] ÷ 4 = 5. There are other methods children can use to work out missing numbers but our goal is to increase working memory in order to increase instant recall from long term memory. Being able to bounce around a fact family will achieve that.</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7" name="Google Shape;18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0" name="Google Shape;22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Games to try:</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Climb the stairs counting in multiples</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Play time tables games verbally.</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Listen and sing along to times tables songs.</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Take it in turns to say times tables in funny voices. </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Play maths games online.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19"/>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19"/>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20"/>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20"/>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21"/>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2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21"/>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21"/>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CECFF"/>
        </a:solidFill>
        <a:effectLst/>
      </p:bgPr>
    </p:bg>
    <p:spTree>
      <p:nvGrpSpPr>
        <p:cNvPr id="1" name="Shape 5"/>
        <p:cNvGrpSpPr/>
        <p:nvPr/>
      </p:nvGrpSpPr>
      <p:grpSpPr>
        <a:xfrm>
          <a:off x="0" y="0"/>
          <a:ext cx="0" cy="0"/>
          <a:chOff x="0" y="0"/>
          <a:chExt cx="0" cy="0"/>
        </a:xfrm>
      </p:grpSpPr>
      <p:sp>
        <p:nvSpPr>
          <p:cNvPr id="6" name="Google Shape;6;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1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27"/>
        <p:cNvGrpSpPr/>
        <p:nvPr/>
      </p:nvGrpSpPr>
      <p:grpSpPr>
        <a:xfrm>
          <a:off x="0" y="0"/>
          <a:ext cx="0" cy="0"/>
          <a:chOff x="0" y="0"/>
          <a:chExt cx="0" cy="0"/>
        </a:xfrm>
      </p:grpSpPr>
      <p:sp>
        <p:nvSpPr>
          <p:cNvPr id="29" name="Google Shape;29;p1"/>
          <p:cNvSpPr txBox="1">
            <a:spLocks noGrp="1"/>
          </p:cNvSpPr>
          <p:nvPr>
            <p:ph type="ctrTitle"/>
          </p:nvPr>
        </p:nvSpPr>
        <p:spPr>
          <a:xfrm>
            <a:off x="311700" y="3515496"/>
            <a:ext cx="8520600" cy="1116251"/>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200" dirty="0">
                <a:solidFill>
                  <a:schemeClr val="lt1"/>
                </a:solidFill>
                <a:latin typeface="Arial"/>
                <a:ea typeface="Arial"/>
                <a:cs typeface="Arial"/>
                <a:sym typeface="Arial"/>
              </a:rPr>
              <a:t>Year 4 Multiplication Presentation and Workshop</a:t>
            </a:r>
            <a:br>
              <a:rPr lang="en-GB" sz="3200" dirty="0">
                <a:solidFill>
                  <a:schemeClr val="lt1"/>
                </a:solidFill>
                <a:latin typeface="Arial"/>
                <a:ea typeface="Arial"/>
                <a:cs typeface="Arial"/>
                <a:sym typeface="Arial"/>
              </a:rPr>
            </a:br>
            <a:br>
              <a:rPr lang="en-GB" sz="3200" dirty="0">
                <a:solidFill>
                  <a:schemeClr val="lt1"/>
                </a:solidFill>
              </a:rPr>
            </a:br>
            <a:r>
              <a:rPr lang="en-GB" sz="3200" dirty="0">
                <a:solidFill>
                  <a:schemeClr val="lt1"/>
                </a:solidFill>
              </a:rPr>
              <a:t>Thank you for joining us today.</a:t>
            </a:r>
            <a:endParaRPr sz="3200" dirty="0">
              <a:solidFill>
                <a:schemeClr val="lt1"/>
              </a:solidFill>
              <a:latin typeface="Arial"/>
              <a:ea typeface="Arial"/>
              <a:cs typeface="Arial"/>
              <a:sym typeface="Arial"/>
            </a:endParaRPr>
          </a:p>
        </p:txBody>
      </p:sp>
      <p:pic>
        <p:nvPicPr>
          <p:cNvPr id="1026" name="Picture 2" descr="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0517" y="531091"/>
            <a:ext cx="1368481" cy="15628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0323"/>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b="1" dirty="0"/>
              <a:t>A quick introduction to how we approach teaching times tables in school</a:t>
            </a:r>
            <a:endParaRPr b="1" dirty="0"/>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solidFill>
                  <a:srgbClr val="000000"/>
                </a:solidFill>
              </a:rPr>
              <a:t>A little and often approach is the key.  What this looks like:</a:t>
            </a:r>
          </a:p>
          <a:p>
            <a:pPr lvl="0" algn="l" rtl="0">
              <a:lnSpc>
                <a:spcPct val="115000"/>
              </a:lnSpc>
              <a:spcBef>
                <a:spcPts val="0"/>
              </a:spcBef>
              <a:spcAft>
                <a:spcPts val="0"/>
              </a:spcAft>
              <a:buSzPts val="1800"/>
              <a:buFontTx/>
              <a:buChar char="-"/>
            </a:pPr>
            <a:r>
              <a:rPr lang="en-GB" dirty="0">
                <a:solidFill>
                  <a:srgbClr val="000000"/>
                </a:solidFill>
              </a:rPr>
              <a:t>Warm ups</a:t>
            </a:r>
          </a:p>
          <a:p>
            <a:pPr lvl="0" algn="l" rtl="0">
              <a:lnSpc>
                <a:spcPct val="115000"/>
              </a:lnSpc>
              <a:spcBef>
                <a:spcPts val="0"/>
              </a:spcBef>
              <a:spcAft>
                <a:spcPts val="0"/>
              </a:spcAft>
              <a:buSzPts val="1800"/>
              <a:buFontTx/>
              <a:buChar char="-"/>
            </a:pPr>
            <a:r>
              <a:rPr lang="en-GB" dirty="0">
                <a:solidFill>
                  <a:srgbClr val="000000"/>
                </a:solidFill>
              </a:rPr>
              <a:t>Singing</a:t>
            </a:r>
          </a:p>
          <a:p>
            <a:pPr lvl="0" algn="l" rtl="0">
              <a:lnSpc>
                <a:spcPct val="115000"/>
              </a:lnSpc>
              <a:spcBef>
                <a:spcPts val="0"/>
              </a:spcBef>
              <a:spcAft>
                <a:spcPts val="0"/>
              </a:spcAft>
              <a:buSzPts val="1800"/>
              <a:buFontTx/>
              <a:buChar char="-"/>
            </a:pPr>
            <a:r>
              <a:rPr lang="en-GB" dirty="0">
                <a:solidFill>
                  <a:srgbClr val="000000"/>
                </a:solidFill>
              </a:rPr>
              <a:t>Games</a:t>
            </a:r>
          </a:p>
          <a:p>
            <a:pPr lvl="0" algn="l" rtl="0">
              <a:lnSpc>
                <a:spcPct val="115000"/>
              </a:lnSpc>
              <a:spcBef>
                <a:spcPts val="0"/>
              </a:spcBef>
              <a:spcAft>
                <a:spcPts val="0"/>
              </a:spcAft>
              <a:buSzPts val="1800"/>
              <a:buFontTx/>
              <a:buChar char="-"/>
            </a:pPr>
            <a:r>
              <a:rPr lang="en-GB" dirty="0">
                <a:solidFill>
                  <a:srgbClr val="000000"/>
                </a:solidFill>
              </a:rPr>
              <a:t>Short, explicit times table lessons and weekly assessments with short term goals</a:t>
            </a:r>
          </a:p>
          <a:p>
            <a:pPr marL="114300" lvl="0" indent="0" algn="l" rtl="0">
              <a:lnSpc>
                <a:spcPct val="115000"/>
              </a:lnSpc>
              <a:spcBef>
                <a:spcPts val="0"/>
              </a:spcBef>
              <a:spcAft>
                <a:spcPts val="0"/>
              </a:spcAft>
              <a:buSzPts val="1800"/>
              <a:buNone/>
            </a:pPr>
            <a:endParaRPr lang="en-GB" dirty="0">
              <a:solidFill>
                <a:srgbClr val="000000"/>
              </a:solidFill>
            </a:endParaRPr>
          </a:p>
          <a:p>
            <a:pPr marL="114300" lvl="0" indent="0" algn="l" rtl="0">
              <a:lnSpc>
                <a:spcPct val="115000"/>
              </a:lnSpc>
              <a:spcBef>
                <a:spcPts val="0"/>
              </a:spcBef>
              <a:spcAft>
                <a:spcPts val="0"/>
              </a:spcAft>
              <a:buSzPts val="1800"/>
              <a:buNone/>
            </a:pPr>
            <a:r>
              <a:rPr lang="en-GB" dirty="0">
                <a:solidFill>
                  <a:srgbClr val="000000"/>
                </a:solidFill>
              </a:rPr>
              <a:t>We understand that times tables are not the most engaging and exciting thing to learn when compared with some other areas of learning…</a:t>
            </a:r>
          </a:p>
          <a:p>
            <a:pPr marL="114300" lvl="0" indent="0" algn="l" rtl="0">
              <a:lnSpc>
                <a:spcPct val="115000"/>
              </a:lnSpc>
              <a:spcBef>
                <a:spcPts val="0"/>
              </a:spcBef>
              <a:spcAft>
                <a:spcPts val="0"/>
              </a:spcAft>
              <a:buSzPts val="1800"/>
              <a:buNone/>
            </a:pPr>
            <a:endParaRPr lang="en-GB" dirty="0">
              <a:solidFill>
                <a:srgbClr val="000000"/>
              </a:solidFill>
            </a:endParaRPr>
          </a:p>
          <a:p>
            <a:pPr marL="114300" lvl="0" indent="0" algn="l" rtl="0">
              <a:lnSpc>
                <a:spcPct val="115000"/>
              </a:lnSpc>
              <a:spcBef>
                <a:spcPts val="0"/>
              </a:spcBef>
              <a:spcAft>
                <a:spcPts val="0"/>
              </a:spcAft>
              <a:buSzPts val="1800"/>
              <a:buNone/>
            </a:pPr>
            <a:r>
              <a:rPr lang="en-GB" dirty="0">
                <a:solidFill>
                  <a:srgbClr val="000000"/>
                </a:solidFill>
              </a:rPr>
              <a:t>But they are absolutely essential for success in mathematics.  Let me show you:</a:t>
            </a: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6" end="6"/>
                                            </p:txEl>
                                          </p:spTgt>
                                        </p:tgtEl>
                                        <p:attrNameLst>
                                          <p:attrName>style.visibility</p:attrName>
                                        </p:attrNameLst>
                                      </p:cBhvr>
                                      <p:to>
                                        <p:strVal val="visible"/>
                                      </p:to>
                                    </p:set>
                                    <p:animEffect transition="in" filter="fade">
                                      <p:cBhvr>
                                        <p:cTn id="32" dur="500"/>
                                        <p:tgtEl>
                                          <p:spTgt spid="3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8" end="8"/>
                                            </p:txEl>
                                          </p:spTgt>
                                        </p:tgtEl>
                                        <p:attrNameLst>
                                          <p:attrName>style.visibility</p:attrName>
                                        </p:attrNameLst>
                                      </p:cBhvr>
                                      <p:to>
                                        <p:strVal val="visible"/>
                                      </p:to>
                                    </p:set>
                                    <p:animEffect transition="in" filter="fade">
                                      <p:cBhvr>
                                        <p:cTn id="37" dur="500"/>
                                        <p:tgtEl>
                                          <p:spTgt spid="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3</a:t>
            </a:fld>
            <a:endParaRPr lang="en-GB"/>
          </a:p>
        </p:txBody>
      </p:sp>
      <p:pic>
        <p:nvPicPr>
          <p:cNvPr id="5" name="Picture 4"/>
          <p:cNvPicPr/>
          <p:nvPr/>
        </p:nvPicPr>
        <p:blipFill rotWithShape="1">
          <a:blip r:embed="rId2"/>
          <a:srcRect l="34567" t="17019" r="14647" b="18691"/>
          <a:stretch/>
        </p:blipFill>
        <p:spPr bwMode="auto">
          <a:xfrm>
            <a:off x="69272" y="0"/>
            <a:ext cx="9012382" cy="523701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89074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31704" y="7620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Homework</a:t>
            </a:r>
            <a:endParaRPr dirty="0"/>
          </a:p>
        </p:txBody>
      </p:sp>
      <p:sp>
        <p:nvSpPr>
          <p:cNvPr id="36" name="Google Shape;36;p2"/>
          <p:cNvSpPr txBox="1">
            <a:spLocks noGrp="1"/>
          </p:cNvSpPr>
          <p:nvPr>
            <p:ph type="body" idx="1"/>
          </p:nvPr>
        </p:nvSpPr>
        <p:spPr>
          <a:xfrm>
            <a:off x="145473" y="441430"/>
            <a:ext cx="8797636"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solidFill>
                  <a:srgbClr val="000000"/>
                </a:solidFill>
              </a:rPr>
              <a:t>TTRS – 3 times per week at home, 2 times per week at school</a:t>
            </a:r>
          </a:p>
          <a:p>
            <a:pPr marL="457200" lvl="0" indent="-342900" algn="l" rtl="0">
              <a:lnSpc>
                <a:spcPct val="115000"/>
              </a:lnSpc>
              <a:spcBef>
                <a:spcPts val="0"/>
              </a:spcBef>
              <a:spcAft>
                <a:spcPts val="0"/>
              </a:spcAft>
              <a:buSzPts val="1800"/>
              <a:buFont typeface="Nunito"/>
              <a:buChar char="●"/>
            </a:pPr>
            <a:r>
              <a:rPr lang="en-GB" dirty="0">
                <a:solidFill>
                  <a:srgbClr val="000000"/>
                </a:solidFill>
              </a:rPr>
              <a:t>Research driven and works alongside our school approach of ‘little and often’</a:t>
            </a:r>
          </a:p>
          <a:p>
            <a:pPr marL="457200" lvl="0" indent="-342900" algn="l" rtl="0">
              <a:lnSpc>
                <a:spcPct val="115000"/>
              </a:lnSpc>
              <a:spcBef>
                <a:spcPts val="0"/>
              </a:spcBef>
              <a:spcAft>
                <a:spcPts val="0"/>
              </a:spcAft>
              <a:buSzPts val="1800"/>
              <a:buFont typeface="Nunito"/>
              <a:buChar char="●"/>
            </a:pPr>
            <a:r>
              <a:rPr lang="en-GB" dirty="0">
                <a:solidFill>
                  <a:srgbClr val="000000"/>
                </a:solidFill>
              </a:rPr>
              <a:t>Emulates the official MTC (Multiplication Tables Check)</a:t>
            </a:r>
          </a:p>
          <a:p>
            <a:pPr marL="457200" lvl="0" indent="-342900" algn="l" rtl="0">
              <a:lnSpc>
                <a:spcPct val="115000"/>
              </a:lnSpc>
              <a:spcBef>
                <a:spcPts val="0"/>
              </a:spcBef>
              <a:spcAft>
                <a:spcPts val="0"/>
              </a:spcAft>
              <a:buSzPts val="1800"/>
              <a:buFont typeface="Nunito"/>
              <a:buChar char="●"/>
            </a:pPr>
            <a:r>
              <a:rPr lang="en-GB" dirty="0">
                <a:solidFill>
                  <a:srgbClr val="000000"/>
                </a:solidFill>
              </a:rPr>
              <a:t>Easy for pupils to access, minimal parent supervision, easy for pupils to take responsibility</a:t>
            </a:r>
          </a:p>
          <a:p>
            <a:pPr marL="457200" lvl="0" indent="-342900" algn="l" rtl="0">
              <a:lnSpc>
                <a:spcPct val="115000"/>
              </a:lnSpc>
              <a:spcBef>
                <a:spcPts val="0"/>
              </a:spcBef>
              <a:spcAft>
                <a:spcPts val="0"/>
              </a:spcAft>
              <a:buSzPts val="1800"/>
              <a:buFont typeface="Nunito"/>
              <a:buChar char="●"/>
            </a:pPr>
            <a:endParaRPr lang="en-GB" sz="1000" dirty="0">
              <a:solidFill>
                <a:srgbClr val="000000"/>
              </a:solidFill>
            </a:endParaRPr>
          </a:p>
          <a:p>
            <a:pPr marL="114300" lvl="0" indent="0" algn="l" rtl="0">
              <a:lnSpc>
                <a:spcPct val="115000"/>
              </a:lnSpc>
              <a:spcBef>
                <a:spcPts val="0"/>
              </a:spcBef>
              <a:spcAft>
                <a:spcPts val="0"/>
              </a:spcAft>
              <a:buSzPts val="1800"/>
              <a:buNone/>
            </a:pPr>
            <a:r>
              <a:rPr lang="en-GB" dirty="0">
                <a:solidFill>
                  <a:srgbClr val="000000"/>
                </a:solidFill>
              </a:rPr>
              <a:t>We give paper homework to those pupils who do not complete their TTRS homework as expected.  Some pupils prefer paper homework and choose to complete this instead. </a:t>
            </a:r>
          </a:p>
          <a:p>
            <a:pPr marL="114300" lvl="0" indent="0" algn="l" rtl="0">
              <a:lnSpc>
                <a:spcPct val="115000"/>
              </a:lnSpc>
              <a:spcBef>
                <a:spcPts val="0"/>
              </a:spcBef>
              <a:spcAft>
                <a:spcPts val="0"/>
              </a:spcAft>
              <a:buSzPts val="1800"/>
              <a:buNone/>
            </a:pPr>
            <a:endParaRPr lang="en-GB" sz="1050" dirty="0">
              <a:solidFill>
                <a:srgbClr val="FF0000"/>
              </a:solidFill>
            </a:endParaRPr>
          </a:p>
          <a:p>
            <a:pPr marL="114300" lvl="0" indent="0" algn="l" rtl="0">
              <a:lnSpc>
                <a:spcPct val="115000"/>
              </a:lnSpc>
              <a:spcBef>
                <a:spcPts val="0"/>
              </a:spcBef>
              <a:spcAft>
                <a:spcPts val="0"/>
              </a:spcAft>
              <a:buSzPts val="1800"/>
              <a:buNone/>
            </a:pPr>
            <a:r>
              <a:rPr lang="en-GB" dirty="0">
                <a:solidFill>
                  <a:srgbClr val="000000"/>
                </a:solidFill>
              </a:rPr>
              <a:t>If pupils are not completing TTRS each week as expected and this happens on three consecutive occasions, we will chat with your or telephone you to inform you and to ask how we can help.  </a:t>
            </a:r>
          </a:p>
          <a:p>
            <a:pPr marL="114300" lvl="0" indent="0" algn="l" rtl="0">
              <a:lnSpc>
                <a:spcPct val="115000"/>
              </a:lnSpc>
              <a:spcBef>
                <a:spcPts val="0"/>
              </a:spcBef>
              <a:spcAft>
                <a:spcPts val="0"/>
              </a:spcAft>
              <a:buSzPts val="1800"/>
              <a:buNone/>
            </a:pPr>
            <a:endParaRPr lang="en-GB" sz="1100" dirty="0">
              <a:solidFill>
                <a:srgbClr val="000000"/>
              </a:solidFill>
            </a:endParaRPr>
          </a:p>
          <a:p>
            <a:pPr marL="114300" lvl="0" indent="0" algn="l" rtl="0">
              <a:lnSpc>
                <a:spcPct val="115000"/>
              </a:lnSpc>
              <a:spcBef>
                <a:spcPts val="0"/>
              </a:spcBef>
              <a:spcAft>
                <a:spcPts val="0"/>
              </a:spcAft>
              <a:buSzPts val="1800"/>
              <a:buNone/>
            </a:pPr>
            <a:r>
              <a:rPr lang="en-GB" dirty="0">
                <a:solidFill>
                  <a:srgbClr val="000000"/>
                </a:solidFill>
              </a:rPr>
              <a:t>Please come and have a conversation with us – we will always listen and we need to know if there is any concern, clarification or help needed.  We want the best for your children, just as you do and we are here to help them receive what they need.</a:t>
            </a: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extLst>
      <p:ext uri="{BB962C8B-B14F-4D97-AF65-F5344CB8AC3E}">
        <p14:creationId xmlns:p14="http://schemas.microsoft.com/office/powerpoint/2010/main" val="398674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5" end="5"/>
                                            </p:txEl>
                                          </p:spTgt>
                                        </p:tgtEl>
                                        <p:attrNameLst>
                                          <p:attrName>style.visibility</p:attrName>
                                        </p:attrNameLst>
                                      </p:cBhvr>
                                      <p:to>
                                        <p:strVal val="visible"/>
                                      </p:to>
                                    </p:set>
                                    <p:animEffect transition="in" filter="fade">
                                      <p:cBhvr>
                                        <p:cTn id="27" dur="500"/>
                                        <p:tgtEl>
                                          <p:spTgt spid="3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7" end="7"/>
                                            </p:txEl>
                                          </p:spTgt>
                                        </p:tgtEl>
                                        <p:attrNameLst>
                                          <p:attrName>style.visibility</p:attrName>
                                        </p:attrNameLst>
                                      </p:cBhvr>
                                      <p:to>
                                        <p:strVal val="visible"/>
                                      </p:to>
                                    </p:set>
                                    <p:animEffect transition="in" filter="fade">
                                      <p:cBhvr>
                                        <p:cTn id="32" dur="500"/>
                                        <p:tgtEl>
                                          <p:spTgt spid="36">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9" end="9"/>
                                            </p:txEl>
                                          </p:spTgt>
                                        </p:tgtEl>
                                        <p:attrNameLst>
                                          <p:attrName>style.visibility</p:attrName>
                                        </p:attrNameLst>
                                      </p:cBhvr>
                                      <p:to>
                                        <p:strVal val="visible"/>
                                      </p:to>
                                    </p:set>
                                    <p:animEffect transition="in" filter="fade">
                                      <p:cBhvr>
                                        <p:cTn id="37" dur="500"/>
                                        <p:tgtEl>
                                          <p:spTgt spid="3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Important information about multiplication tables check (MTC)</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 MTC determines if Year 4 children can </a:t>
            </a:r>
            <a:r>
              <a:rPr lang="en-GB" dirty="0">
                <a:solidFill>
                  <a:srgbClr val="283593"/>
                </a:solidFill>
              </a:rPr>
              <a:t>fluently</a:t>
            </a:r>
            <a:r>
              <a:rPr lang="en-GB" dirty="0"/>
              <a:t> recall their multiplication tables.</a:t>
            </a:r>
            <a:endParaRPr dirty="0"/>
          </a:p>
          <a:p>
            <a:pPr marL="457200" lvl="0" indent="-228600" algn="l" rtl="0">
              <a:lnSpc>
                <a:spcPct val="115000"/>
              </a:lnSpc>
              <a:spcBef>
                <a:spcPts val="0"/>
              </a:spcBef>
              <a:spcAft>
                <a:spcPts val="0"/>
              </a:spcAft>
              <a:buSzPts val="1800"/>
              <a:buFont typeface="Nunito"/>
              <a:buNone/>
            </a:pPr>
            <a:endParaRPr dirty="0">
              <a:solidFill>
                <a:srgbClr val="000000"/>
              </a:solidFill>
            </a:endParaRPr>
          </a:p>
          <a:p>
            <a:pPr marL="457200" lvl="0" indent="-342900" algn="l" rtl="0">
              <a:lnSpc>
                <a:spcPct val="115000"/>
              </a:lnSpc>
              <a:spcBef>
                <a:spcPts val="0"/>
              </a:spcBef>
              <a:spcAft>
                <a:spcPts val="0"/>
              </a:spcAft>
              <a:buSzPts val="1800"/>
              <a:buFont typeface="Nunito"/>
              <a:buChar char="●"/>
            </a:pPr>
            <a:r>
              <a:rPr lang="en-GB" dirty="0">
                <a:solidFill>
                  <a:srgbClr val="000000"/>
                </a:solidFill>
              </a:rPr>
              <a:t>There is no ‘pass’ rate or threshold which means that, unlike the Phonics Screening Check, children will not be expected to re-sit the check. </a:t>
            </a:r>
            <a:endParaRPr dirty="0"/>
          </a:p>
          <a:p>
            <a:pPr marL="457200" lvl="0" indent="-228600" algn="l" rtl="0">
              <a:lnSpc>
                <a:spcPct val="115000"/>
              </a:lnSpc>
              <a:spcBef>
                <a:spcPts val="0"/>
              </a:spcBef>
              <a:spcAft>
                <a:spcPts val="0"/>
              </a:spcAft>
              <a:buSzPts val="1800"/>
              <a:buFont typeface="Nunito"/>
              <a:buNone/>
            </a:pPr>
            <a:endParaRPr dirty="0">
              <a:solidFill>
                <a:srgbClr val="000000"/>
              </a:solidFill>
            </a:endParaRPr>
          </a:p>
          <a:p>
            <a:pPr marL="457200" lvl="0" indent="-342900" algn="l" rtl="0">
              <a:lnSpc>
                <a:spcPct val="115000"/>
              </a:lnSpc>
              <a:spcBef>
                <a:spcPts val="0"/>
              </a:spcBef>
              <a:spcAft>
                <a:spcPts val="0"/>
              </a:spcAft>
              <a:buSzPts val="1800"/>
              <a:buFont typeface="Nunito"/>
              <a:buChar char="●"/>
            </a:pPr>
            <a:r>
              <a:rPr lang="en-GB" dirty="0">
                <a:solidFill>
                  <a:srgbClr val="000000"/>
                </a:solidFill>
              </a:rPr>
              <a:t>The Department for Education (</a:t>
            </a:r>
            <a:r>
              <a:rPr lang="en-GB" dirty="0" err="1">
                <a:solidFill>
                  <a:srgbClr val="000000"/>
                </a:solidFill>
              </a:rPr>
              <a:t>DfE</a:t>
            </a:r>
            <a:r>
              <a:rPr lang="en-GB" dirty="0">
                <a:solidFill>
                  <a:srgbClr val="000000"/>
                </a:solidFill>
              </a:rPr>
              <a:t>) will create a report about the overall results across all schools in England. </a:t>
            </a:r>
            <a:endParaRPr dirty="0"/>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extLst>
      <p:ext uri="{BB962C8B-B14F-4D97-AF65-F5344CB8AC3E}">
        <p14:creationId xmlns:p14="http://schemas.microsoft.com/office/powerpoint/2010/main" val="128250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2" end="2"/>
                                            </p:txEl>
                                          </p:spTgt>
                                        </p:tgtEl>
                                        <p:attrNameLst>
                                          <p:attrName>style.visibility</p:attrName>
                                        </p:attrNameLst>
                                      </p:cBhvr>
                                      <p:to>
                                        <p:strVal val="visible"/>
                                      </p:to>
                                    </p:set>
                                    <p:animEffect transition="in" filter="fade">
                                      <p:cBhvr>
                                        <p:cTn id="12" dur="500"/>
                                        <p:tgtEl>
                                          <p:spTgt spid="3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4" end="4"/>
                                            </p:txEl>
                                          </p:spTgt>
                                        </p:tgtEl>
                                        <p:attrNameLst>
                                          <p:attrName>style.visibility</p:attrName>
                                        </p:attrNameLst>
                                      </p:cBhvr>
                                      <p:to>
                                        <p:strVal val="visible"/>
                                      </p:to>
                                    </p:set>
                                    <p:animEffect transition="in" filter="fade">
                                      <p:cBhvr>
                                        <p:cTn id="17" dur="500"/>
                                        <p:tgtEl>
                                          <p:spTgt spid="3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the check will take place</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There will be a </a:t>
            </a:r>
            <a:r>
              <a:rPr lang="en-GB" dirty="0">
                <a:solidFill>
                  <a:srgbClr val="283593"/>
                </a:solidFill>
              </a:rPr>
              <a:t>2 week window </a:t>
            </a:r>
            <a:r>
              <a:rPr lang="en-GB" dirty="0"/>
              <a:t>from </a:t>
            </a:r>
            <a:r>
              <a:rPr lang="en-GB" dirty="0">
                <a:solidFill>
                  <a:srgbClr val="283593"/>
                </a:solidFill>
              </a:rPr>
              <a:t>Monday 1 June 2026 </a:t>
            </a:r>
            <a:r>
              <a:rPr lang="en-GB" dirty="0"/>
              <a:t>for schools to administer the check.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There is </a:t>
            </a:r>
            <a:r>
              <a:rPr lang="en-GB" dirty="0">
                <a:solidFill>
                  <a:srgbClr val="283593"/>
                </a:solidFill>
              </a:rPr>
              <a:t>no set day </a:t>
            </a:r>
            <a:r>
              <a:rPr lang="en-GB" dirty="0"/>
              <a:t>to administer the check and children are not expected to take the check at the same time.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All eligible Year 4 children in England will be required to take the check. </a:t>
            </a:r>
          </a:p>
          <a:p>
            <a:pPr marL="457200" lvl="0" indent="-342900" algn="l" rtl="0">
              <a:lnSpc>
                <a:spcPct val="115000"/>
              </a:lnSpc>
              <a:spcBef>
                <a:spcPts val="0"/>
              </a:spcBef>
              <a:spcAft>
                <a:spcPts val="0"/>
              </a:spcAft>
              <a:buSzPts val="1800"/>
              <a:buFont typeface="Nunito"/>
              <a:buChar char="●"/>
            </a:pPr>
            <a:endParaRPr lang="en-GB" dirty="0"/>
          </a:p>
          <a:p>
            <a:pPr marL="457200" lvl="0" indent="-342900" algn="l" rtl="0">
              <a:lnSpc>
                <a:spcPct val="115000"/>
              </a:lnSpc>
              <a:spcBef>
                <a:spcPts val="0"/>
              </a:spcBef>
              <a:spcAft>
                <a:spcPts val="0"/>
              </a:spcAft>
              <a:buSzPts val="1800"/>
              <a:buFont typeface="Nunito"/>
              <a:buChar char="●"/>
            </a:pPr>
            <a:r>
              <a:rPr lang="en-GB" dirty="0"/>
              <a:t>Pupils in Storey Class will choose from an iPad or laptop to sit their MTC.  The check will take place in Miss </a:t>
            </a:r>
            <a:r>
              <a:rPr lang="en-GB" dirty="0" err="1"/>
              <a:t>Mohain’s</a:t>
            </a:r>
            <a:r>
              <a:rPr lang="en-GB" dirty="0"/>
              <a:t> office with either Mrs </a:t>
            </a:r>
            <a:r>
              <a:rPr lang="en-GB" dirty="0" err="1"/>
              <a:t>Hillerton</a:t>
            </a:r>
            <a:r>
              <a:rPr lang="en-GB" dirty="0"/>
              <a:t> or Mrs Brady in attendance. Pupils may decide whether they would prefer to have the check administered individually or in a small group.  We will invite pupils to enjoy a snack, drink and quick chat/calming activity before we begin.</a:t>
            </a:r>
          </a:p>
          <a:p>
            <a:pPr marL="114300" lvl="0" indent="0" algn="l" rtl="0">
              <a:lnSpc>
                <a:spcPct val="115000"/>
              </a:lnSpc>
              <a:spcBef>
                <a:spcPts val="0"/>
              </a:spcBef>
              <a:spcAft>
                <a:spcPts val="0"/>
              </a:spcAft>
              <a:buSzPts val="1800"/>
              <a:buNone/>
            </a:pPr>
            <a:endParaRPr lang="en-GB" dirty="0"/>
          </a:p>
          <a:p>
            <a:pPr marL="114300" lvl="0" indent="0" algn="l" rtl="0">
              <a:lnSpc>
                <a:spcPct val="115000"/>
              </a:lnSpc>
              <a:spcBef>
                <a:spcPts val="0"/>
              </a:spcBef>
              <a:spcAft>
                <a:spcPts val="0"/>
              </a:spcAft>
              <a:buSzPts val="1800"/>
              <a:buNone/>
            </a:pPr>
            <a:endParaRPr dirty="0"/>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the check is carried out</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check will be </a:t>
            </a:r>
            <a:r>
              <a:rPr lang="en-GB">
                <a:solidFill>
                  <a:srgbClr val="283593"/>
                </a:solidFill>
              </a:rPr>
              <a:t>fully digital.</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Answers will be entered using a keyboard, by pressing digits using a mouse or using an on-screen number pad.</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Usually, the check will take less than </a:t>
            </a:r>
            <a:r>
              <a:rPr lang="en-GB">
                <a:solidFill>
                  <a:srgbClr val="283593"/>
                </a:solidFill>
              </a:rPr>
              <a:t>5 minutes </a:t>
            </a:r>
            <a:r>
              <a:rPr lang="en-GB"/>
              <a:t>for each child.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 children will have </a:t>
            </a:r>
            <a:r>
              <a:rPr lang="en-GB">
                <a:solidFill>
                  <a:srgbClr val="283593"/>
                </a:solidFill>
              </a:rPr>
              <a:t>6 seconds </a:t>
            </a:r>
            <a:r>
              <a:rPr lang="en-GB"/>
              <a:t>from the time the question appears to input their answer.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There will be a total of </a:t>
            </a:r>
            <a:r>
              <a:rPr lang="en-GB">
                <a:solidFill>
                  <a:srgbClr val="283593"/>
                </a:solidFill>
              </a:rPr>
              <a:t>25 questions </a:t>
            </a:r>
            <a:r>
              <a:rPr lang="en-GB"/>
              <a:t>with a </a:t>
            </a:r>
            <a:r>
              <a:rPr lang="en-GB">
                <a:solidFill>
                  <a:srgbClr val="283593"/>
                </a:solidFill>
              </a:rPr>
              <a:t>3 second pause </a:t>
            </a:r>
            <a:r>
              <a:rPr lang="en-GB"/>
              <a:t>in-between questions.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There will be </a:t>
            </a:r>
            <a:r>
              <a:rPr lang="en-GB">
                <a:solidFill>
                  <a:srgbClr val="283593"/>
                </a:solidFill>
              </a:rPr>
              <a:t>3 practice questions</a:t>
            </a:r>
            <a:r>
              <a:rPr lang="en-GB"/>
              <a:t> before the check begins. </a:t>
            </a:r>
            <a:endParaRPr/>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0">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0">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0">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0">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the check </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Children will be eligible for specific arrangements to support their needs/preferences.  We explore these in the weeks prior to the MTC so that children know clearly what helps them individually.</a:t>
            </a:r>
          </a:p>
          <a:p>
            <a:pPr marL="114300" lvl="0" indent="0" algn="l" rtl="0">
              <a:lnSpc>
                <a:spcPct val="115000"/>
              </a:lnSpc>
              <a:spcBef>
                <a:spcPts val="0"/>
              </a:spcBef>
              <a:spcAft>
                <a:spcPts val="0"/>
              </a:spcAft>
              <a:buSzPts val="1800"/>
              <a:buNone/>
            </a:pPr>
            <a:endParaRPr dirty="0"/>
          </a:p>
          <a:p>
            <a:pPr marL="457200" lvl="0" indent="-342900" algn="l" rtl="0">
              <a:lnSpc>
                <a:spcPct val="115000"/>
              </a:lnSpc>
              <a:spcBef>
                <a:spcPts val="0"/>
              </a:spcBef>
              <a:spcAft>
                <a:spcPts val="0"/>
              </a:spcAft>
              <a:buSzPts val="1800"/>
              <a:buFont typeface="Nunito"/>
              <a:buChar char="●"/>
            </a:pPr>
            <a:r>
              <a:rPr lang="en-GB" dirty="0"/>
              <a:t>Colour contrast;</a:t>
            </a:r>
            <a:endParaRPr dirty="0"/>
          </a:p>
          <a:p>
            <a:pPr marL="457200" lvl="0" indent="-342900" algn="l" rtl="0">
              <a:lnSpc>
                <a:spcPct val="115000"/>
              </a:lnSpc>
              <a:spcBef>
                <a:spcPts val="0"/>
              </a:spcBef>
              <a:spcAft>
                <a:spcPts val="0"/>
              </a:spcAft>
              <a:buSzPts val="1800"/>
              <a:buFont typeface="Nunito"/>
              <a:buChar char="●"/>
            </a:pPr>
            <a:r>
              <a:rPr lang="en-GB" dirty="0"/>
              <a:t>Font size adjustment;</a:t>
            </a:r>
            <a:endParaRPr dirty="0"/>
          </a:p>
          <a:p>
            <a:pPr marL="457200" lvl="0" indent="-342900" algn="l" rtl="0">
              <a:lnSpc>
                <a:spcPct val="115000"/>
              </a:lnSpc>
              <a:spcBef>
                <a:spcPts val="0"/>
              </a:spcBef>
              <a:spcAft>
                <a:spcPts val="0"/>
              </a:spcAft>
              <a:buSzPts val="1800"/>
              <a:buFont typeface="Nunito"/>
              <a:buChar char="●"/>
            </a:pPr>
            <a:r>
              <a:rPr lang="en-GB" dirty="0"/>
              <a:t>‘Next’ button (alternative to 3-second pause);</a:t>
            </a:r>
            <a:endParaRPr dirty="0"/>
          </a:p>
          <a:p>
            <a:pPr marL="457200" lvl="0" indent="-342900" algn="l" rtl="0">
              <a:lnSpc>
                <a:spcPct val="115000"/>
              </a:lnSpc>
              <a:spcBef>
                <a:spcPts val="0"/>
              </a:spcBef>
              <a:spcAft>
                <a:spcPts val="0"/>
              </a:spcAft>
              <a:buSzPts val="1800"/>
              <a:buFont typeface="Nunito"/>
              <a:buChar char="●"/>
            </a:pPr>
            <a:r>
              <a:rPr lang="en-GB" dirty="0"/>
              <a:t>Removing on-screen number pad;</a:t>
            </a:r>
            <a:endParaRPr dirty="0"/>
          </a:p>
          <a:p>
            <a:pPr marL="457200" lvl="0" indent="-342900" algn="l" rtl="0">
              <a:lnSpc>
                <a:spcPct val="115000"/>
              </a:lnSpc>
              <a:spcBef>
                <a:spcPts val="0"/>
              </a:spcBef>
              <a:spcAft>
                <a:spcPts val="0"/>
              </a:spcAft>
              <a:buSzPts val="1800"/>
              <a:buFont typeface="Nunito"/>
              <a:buChar char="●"/>
            </a:pPr>
            <a:r>
              <a:rPr lang="en-GB" dirty="0"/>
              <a:t>An adult to input answers;</a:t>
            </a:r>
            <a:endParaRPr dirty="0"/>
          </a:p>
          <a:p>
            <a:pPr marL="457200" lvl="0" indent="-342900" algn="l" rtl="0">
              <a:lnSpc>
                <a:spcPct val="115000"/>
              </a:lnSpc>
              <a:spcBef>
                <a:spcPts val="0"/>
              </a:spcBef>
              <a:spcAft>
                <a:spcPts val="0"/>
              </a:spcAft>
              <a:buSzPts val="1800"/>
              <a:buFont typeface="Nunito"/>
              <a:buChar char="●"/>
            </a:pPr>
            <a:r>
              <a:rPr lang="en-GB" dirty="0"/>
              <a:t>Audio version;</a:t>
            </a:r>
            <a:endParaRPr dirty="0"/>
          </a:p>
          <a:p>
            <a:pPr marL="457200" lvl="0" indent="-342900" algn="l" rtl="0">
              <a:lnSpc>
                <a:spcPct val="115000"/>
              </a:lnSpc>
              <a:spcBef>
                <a:spcPts val="0"/>
              </a:spcBef>
              <a:spcAft>
                <a:spcPts val="0"/>
              </a:spcAft>
              <a:buSzPts val="1800"/>
              <a:buFont typeface="Nunito"/>
              <a:buChar char="●"/>
            </a:pPr>
            <a:r>
              <a:rPr lang="en-GB" dirty="0"/>
              <a:t>Audible time alert.</a:t>
            </a:r>
            <a:endParaRPr dirty="0"/>
          </a:p>
          <a:p>
            <a:pPr marL="457200" lvl="0" indent="-228600" algn="l" rtl="0">
              <a:lnSpc>
                <a:spcPct val="115000"/>
              </a:lnSpc>
              <a:spcBef>
                <a:spcPts val="0"/>
              </a:spcBef>
              <a:spcAft>
                <a:spcPts val="0"/>
              </a:spcAft>
              <a:buSzPts val="1800"/>
              <a:buFont typeface="Nunito"/>
              <a:buNone/>
            </a:pPr>
            <a:endParaRPr dirty="0"/>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check questions</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Each child will be </a:t>
            </a:r>
            <a:r>
              <a:rPr lang="en-GB" dirty="0">
                <a:solidFill>
                  <a:srgbClr val="283593"/>
                </a:solidFill>
              </a:rPr>
              <a:t>randomly assigned </a:t>
            </a:r>
            <a:r>
              <a:rPr lang="en-GB" dirty="0"/>
              <a:t>a set of questions</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There will only be </a:t>
            </a:r>
            <a:r>
              <a:rPr lang="en-GB" dirty="0">
                <a:solidFill>
                  <a:srgbClr val="283593"/>
                </a:solidFill>
              </a:rPr>
              <a:t>multiplication</a:t>
            </a:r>
            <a:r>
              <a:rPr lang="en-GB" dirty="0"/>
              <a:t> questions in the check, not division facts.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 6, 7, 8, 9 and 12 times tables are </a:t>
            </a:r>
            <a:r>
              <a:rPr lang="en-GB" dirty="0">
                <a:solidFill>
                  <a:srgbClr val="283593"/>
                </a:solidFill>
              </a:rPr>
              <a:t>more likely </a:t>
            </a:r>
            <a:r>
              <a:rPr lang="en-GB" dirty="0"/>
              <a:t>to be asked.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Reversal of questions (e.g. 8 x 6 and 6 x 8) will not be asked in the same check.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Children will not see their individual results when they complete the check.</a:t>
            </a:r>
            <a:endParaRPr dirty="0"/>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More information about the questions</a:t>
            </a:r>
            <a:endParaRPr/>
          </a:p>
        </p:txBody>
      </p:sp>
      <p:sp>
        <p:nvSpPr>
          <p:cNvPr id="71" name="Google Shape;71;p7"/>
          <p:cNvSpPr txBox="1">
            <a:spLocks noGrp="1"/>
          </p:cNvSpPr>
          <p:nvPr>
            <p:ph type="body" idx="1"/>
          </p:nvPr>
        </p:nvSpPr>
        <p:spPr>
          <a:xfrm>
            <a:off x="311701" y="739302"/>
            <a:ext cx="3366682" cy="37911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The Standards and Testing Agency (STA) state that they are classifying the multiplication tables by the first number (multiplier) in the question. For example, 8 x 3 would fall within the 8 times table.</a:t>
            </a:r>
          </a:p>
          <a:p>
            <a:pPr marL="114300" lvl="0" indent="0" algn="l" rtl="0">
              <a:lnSpc>
                <a:spcPct val="115000"/>
              </a:lnSpc>
              <a:spcBef>
                <a:spcPts val="0"/>
              </a:spcBef>
              <a:spcAft>
                <a:spcPts val="0"/>
              </a:spcAft>
              <a:buSzPts val="1800"/>
              <a:buNone/>
            </a:pPr>
            <a:endParaRPr lang="en-GB" dirty="0"/>
          </a:p>
          <a:p>
            <a:pPr marL="114300" lvl="0" indent="0" algn="l" rtl="0">
              <a:lnSpc>
                <a:spcPct val="115000"/>
              </a:lnSpc>
              <a:spcBef>
                <a:spcPts val="0"/>
              </a:spcBef>
              <a:spcAft>
                <a:spcPts val="0"/>
              </a:spcAft>
              <a:buSzPts val="1800"/>
              <a:buNone/>
            </a:pPr>
            <a:r>
              <a:rPr lang="en-GB" dirty="0"/>
              <a:t>From this table, you can see which questions are most likely to be asked.</a:t>
            </a:r>
            <a:endParaRPr dirty="0"/>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pic>
        <p:nvPicPr>
          <p:cNvPr id="73" name="Google Shape;73;p7" descr="2018 Times Tables and Multiplciation Check Table"/>
          <p:cNvPicPr preferRelativeResize="0"/>
          <p:nvPr/>
        </p:nvPicPr>
        <p:blipFill rotWithShape="1">
          <a:blip r:embed="rId3">
            <a:alphaModFix/>
          </a:blip>
          <a:srcRect l="9017" r="29269" b="5547"/>
          <a:stretch/>
        </p:blipFill>
        <p:spPr>
          <a:xfrm>
            <a:off x="4262481" y="438560"/>
            <a:ext cx="4618283" cy="451097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turn</a:t>
            </a:r>
          </a:p>
        </p:txBody>
      </p:sp>
      <p:sp>
        <p:nvSpPr>
          <p:cNvPr id="3" name="Text Placeholder 2"/>
          <p:cNvSpPr>
            <a:spLocks noGrp="1"/>
          </p:cNvSpPr>
          <p:nvPr>
            <p:ph type="body" idx="1"/>
          </p:nvPr>
        </p:nvSpPr>
        <p:spPr/>
        <p:txBody>
          <a:bodyPr/>
          <a:lstStyle/>
          <a:p>
            <a:pPr marL="114300" indent="0">
              <a:buNone/>
            </a:pPr>
            <a:r>
              <a:rPr lang="en-GB" dirty="0"/>
              <a:t>The best way to know is to do.</a:t>
            </a:r>
          </a:p>
          <a:p>
            <a:pPr marL="114300" indent="0">
              <a:buNone/>
            </a:pPr>
            <a:r>
              <a:rPr lang="en-GB" dirty="0"/>
              <a:t> </a:t>
            </a:r>
          </a:p>
          <a:p>
            <a:pPr marL="114300" indent="0">
              <a:buNone/>
            </a:pPr>
            <a:r>
              <a:rPr lang="en-GB" dirty="0"/>
              <a:t>This is an opportunity for you to have a go at the MTC for yourself.</a:t>
            </a:r>
          </a:p>
          <a:p>
            <a:pPr marL="114300" indent="0">
              <a:buNone/>
            </a:pPr>
            <a:endParaRPr lang="en-GB" dirty="0"/>
          </a:p>
          <a:p>
            <a:pPr marL="114300" indent="0">
              <a:buNone/>
            </a:pPr>
            <a:r>
              <a:rPr lang="en-GB" dirty="0"/>
              <a:t>No judgement here – no need to share your score with anybody!</a:t>
            </a:r>
          </a:p>
          <a:p>
            <a:pPr marL="114300" indent="0">
              <a:buNone/>
            </a:pPr>
            <a:endParaRPr lang="en-GB" dirty="0"/>
          </a:p>
          <a:p>
            <a:pPr marL="114300" indent="0">
              <a:buNone/>
            </a:pPr>
            <a:endParaRPr lang="en-GB" dirty="0"/>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11</a:t>
            </a:fld>
            <a:endParaRPr lang="en-GB"/>
          </a:p>
        </p:txBody>
      </p:sp>
    </p:spTree>
    <p:extLst>
      <p:ext uri="{BB962C8B-B14F-4D97-AF65-F5344CB8AC3E}">
        <p14:creationId xmlns:p14="http://schemas.microsoft.com/office/powerpoint/2010/main" val="913946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2305" y="1952923"/>
            <a:ext cx="8520600" cy="434776"/>
          </a:xfrm>
        </p:spPr>
        <p:txBody>
          <a:bodyPr/>
          <a:lstStyle/>
          <a:p>
            <a:r>
              <a:rPr lang="en-GB" dirty="0"/>
              <a:t>Any questions related to the Multiplication Tables Check?</a:t>
            </a:r>
          </a:p>
        </p:txBody>
      </p:sp>
      <p:sp>
        <p:nvSpPr>
          <p:cNvPr id="3" name="Text Placeholder 2"/>
          <p:cNvSpPr>
            <a:spLocks noGrp="1"/>
          </p:cNvSpPr>
          <p:nvPr>
            <p:ph type="body" idx="1"/>
          </p:nvPr>
        </p:nvSpPr>
        <p:spPr/>
        <p:txBody>
          <a:bodyPr/>
          <a:lstStyle/>
          <a:p>
            <a:pPr marL="114300" indent="0">
              <a:buNone/>
            </a:pPr>
            <a:endParaRPr lang="en-GB" dirty="0"/>
          </a:p>
          <a:p>
            <a:pPr marL="114300" indent="0">
              <a:buNone/>
            </a:pPr>
            <a:endParaRPr lang="en-GB" dirty="0"/>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12</a:t>
            </a:fld>
            <a:endParaRPr lang="en-GB"/>
          </a:p>
        </p:txBody>
      </p:sp>
    </p:spTree>
    <p:extLst>
      <p:ext uri="{BB962C8B-B14F-4D97-AF65-F5344CB8AC3E}">
        <p14:creationId xmlns:p14="http://schemas.microsoft.com/office/powerpoint/2010/main" val="1071843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Ways to support times table knowledge which we will explore in a moment: </a:t>
            </a:r>
            <a:endParaRPr dirty="0"/>
          </a:p>
        </p:txBody>
      </p:sp>
      <p:sp>
        <p:nvSpPr>
          <p:cNvPr id="79" name="Google Shape;79;p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Count and look for patterns.</a:t>
            </a:r>
            <a:endParaRPr dirty="0"/>
          </a:p>
          <a:p>
            <a:pPr marL="457200" lvl="0" indent="-342900" algn="l" rtl="0">
              <a:lnSpc>
                <a:spcPct val="115000"/>
              </a:lnSpc>
              <a:spcBef>
                <a:spcPts val="0"/>
              </a:spcBef>
              <a:spcAft>
                <a:spcPts val="0"/>
              </a:spcAft>
              <a:buSzPts val="1800"/>
              <a:buFont typeface="Nunito"/>
              <a:buChar char="●"/>
            </a:pPr>
            <a:r>
              <a:rPr lang="en-GB" dirty="0"/>
              <a:t>Understand that multiplication is repeated addition.</a:t>
            </a:r>
            <a:endParaRPr dirty="0"/>
          </a:p>
          <a:p>
            <a:pPr marL="457200" lvl="0" indent="-342900" algn="l" rtl="0">
              <a:lnSpc>
                <a:spcPct val="115000"/>
              </a:lnSpc>
              <a:spcBef>
                <a:spcPts val="0"/>
              </a:spcBef>
              <a:spcAft>
                <a:spcPts val="0"/>
              </a:spcAft>
              <a:buSzPts val="1800"/>
              <a:buFont typeface="Nunito"/>
              <a:buChar char="●"/>
            </a:pPr>
            <a:r>
              <a:rPr lang="en-GB" dirty="0"/>
              <a:t>Remember that multiplication is commutative. </a:t>
            </a:r>
            <a:endParaRPr dirty="0"/>
          </a:p>
          <a:p>
            <a:pPr marL="457200" lvl="0" indent="-342900" algn="l" rtl="0">
              <a:lnSpc>
                <a:spcPct val="115000"/>
              </a:lnSpc>
              <a:spcBef>
                <a:spcPts val="0"/>
              </a:spcBef>
              <a:spcAft>
                <a:spcPts val="0"/>
              </a:spcAft>
              <a:buSzPts val="1800"/>
              <a:buFont typeface="Nunito"/>
              <a:buChar char="●"/>
            </a:pPr>
            <a:r>
              <a:rPr lang="en-GB" dirty="0"/>
              <a:t>Remember that multiplication is the inverse of division. </a:t>
            </a:r>
            <a:endParaRPr dirty="0"/>
          </a:p>
          <a:p>
            <a:pPr marL="457200" lvl="0" indent="-342900" algn="l" rtl="0">
              <a:lnSpc>
                <a:spcPct val="115000"/>
              </a:lnSpc>
              <a:spcBef>
                <a:spcPts val="0"/>
              </a:spcBef>
              <a:spcAft>
                <a:spcPts val="0"/>
              </a:spcAft>
              <a:buSzPts val="1800"/>
              <a:buFont typeface="Nunito"/>
              <a:buChar char="●"/>
            </a:pPr>
            <a:r>
              <a:rPr lang="en-GB" dirty="0"/>
              <a:t>Recall and utilise fact families. </a:t>
            </a:r>
            <a:endParaRPr dirty="0"/>
          </a:p>
          <a:p>
            <a:pPr marL="457200" lvl="0" indent="-228600" algn="l" rtl="0">
              <a:lnSpc>
                <a:spcPct val="115000"/>
              </a:lnSpc>
              <a:spcBef>
                <a:spcPts val="0"/>
              </a:spcBef>
              <a:spcAft>
                <a:spcPts val="0"/>
              </a:spcAft>
              <a:buSzPts val="1800"/>
              <a:buFont typeface="Nunito"/>
              <a:buNone/>
            </a:pPr>
            <a:endParaRPr dirty="0"/>
          </a:p>
          <a:p>
            <a:pPr marL="114300" lvl="0" indent="0" algn="l" rtl="0">
              <a:lnSpc>
                <a:spcPct val="115000"/>
              </a:lnSpc>
              <a:spcBef>
                <a:spcPts val="0"/>
              </a:spcBef>
              <a:spcAft>
                <a:spcPts val="0"/>
              </a:spcAft>
              <a:buSzPts val="1800"/>
              <a:buNone/>
            </a:pPr>
            <a:r>
              <a:rPr lang="en-GB" dirty="0"/>
              <a:t>Use different representations to represent multiplication, such as:</a:t>
            </a:r>
            <a:endParaRPr dirty="0"/>
          </a:p>
          <a:p>
            <a:pPr marL="457200" lvl="0" indent="-342900" algn="l" rtl="0">
              <a:lnSpc>
                <a:spcPct val="115000"/>
              </a:lnSpc>
              <a:spcBef>
                <a:spcPts val="0"/>
              </a:spcBef>
              <a:spcAft>
                <a:spcPts val="0"/>
              </a:spcAft>
              <a:buSzPts val="1800"/>
              <a:buFont typeface="Nunito"/>
              <a:buChar char="●"/>
            </a:pPr>
            <a:r>
              <a:rPr lang="en-GB" dirty="0"/>
              <a:t>Concrete manipulatives suck as multilink cubes or counters.</a:t>
            </a:r>
            <a:endParaRPr dirty="0"/>
          </a:p>
          <a:p>
            <a:pPr marL="457200" lvl="0" indent="-342900" algn="l" rtl="0">
              <a:lnSpc>
                <a:spcPct val="115000"/>
              </a:lnSpc>
              <a:spcBef>
                <a:spcPts val="0"/>
              </a:spcBef>
              <a:spcAft>
                <a:spcPts val="0"/>
              </a:spcAft>
              <a:buSzPts val="1800"/>
              <a:buFont typeface="Nunito"/>
              <a:buChar char="●"/>
            </a:pPr>
            <a:r>
              <a:rPr lang="en-GB" dirty="0"/>
              <a:t>Create pictorial representations such as arrays. </a:t>
            </a:r>
            <a:endParaRPr dirty="0"/>
          </a:p>
        </p:txBody>
      </p:sp>
      <p:sp>
        <p:nvSpPr>
          <p:cNvPr id="80" name="Google Shape;8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Counting and looking for patterns</a:t>
            </a:r>
            <a:endParaRPr/>
          </a:p>
        </p:txBody>
      </p:sp>
      <p:sp>
        <p:nvSpPr>
          <p:cNvPr id="86" name="Google Shape;86;p9"/>
          <p:cNvSpPr txBox="1">
            <a:spLocks noGrp="1"/>
          </p:cNvSpPr>
          <p:nvPr>
            <p:ph type="body" idx="1"/>
          </p:nvPr>
        </p:nvSpPr>
        <p:spPr>
          <a:xfrm>
            <a:off x="311700" y="739303"/>
            <a:ext cx="8520600" cy="1662522"/>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Example: Counting in 2s </a:t>
            </a:r>
            <a:endParaRPr/>
          </a:p>
          <a:p>
            <a:pPr marL="114300" lvl="0" indent="0" algn="ctr" rtl="0">
              <a:lnSpc>
                <a:spcPct val="115000"/>
              </a:lnSpc>
              <a:spcBef>
                <a:spcPts val="0"/>
              </a:spcBef>
              <a:spcAft>
                <a:spcPts val="0"/>
              </a:spcAft>
              <a:buSzPts val="1800"/>
              <a:buNone/>
            </a:pPr>
            <a:r>
              <a:rPr lang="en-GB"/>
              <a:t>2, 4, 6, 8, 10…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Ensure children have a strong understanding of counting in groups first.</a:t>
            </a:r>
            <a:endParaRPr/>
          </a:p>
          <a:p>
            <a:pPr marL="457200" lvl="0" indent="-342900" algn="l" rtl="0">
              <a:lnSpc>
                <a:spcPct val="115000"/>
              </a:lnSpc>
              <a:spcBef>
                <a:spcPts val="0"/>
              </a:spcBef>
              <a:spcAft>
                <a:spcPts val="0"/>
              </a:spcAft>
              <a:buSzPts val="1800"/>
              <a:buFont typeface="Nunito"/>
              <a:buChar char="●"/>
            </a:pPr>
            <a:r>
              <a:rPr lang="en-GB"/>
              <a:t>When children are secure with counting, they can then look for patterns.</a:t>
            </a:r>
            <a:endParaRPr/>
          </a:p>
          <a:p>
            <a:pPr marL="457200" lvl="0" indent="-228600" algn="l" rtl="0">
              <a:lnSpc>
                <a:spcPct val="115000"/>
              </a:lnSpc>
              <a:spcBef>
                <a:spcPts val="0"/>
              </a:spcBef>
              <a:spcAft>
                <a:spcPts val="0"/>
              </a:spcAft>
              <a:buSzPts val="1800"/>
              <a:buFont typeface="Nunito"/>
              <a:buNone/>
            </a:pPr>
            <a:endParaRPr/>
          </a:p>
        </p:txBody>
      </p:sp>
      <p:sp>
        <p:nvSpPr>
          <p:cNvPr id="87" name="Google Shape;87;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grpSp>
        <p:nvGrpSpPr>
          <p:cNvPr id="88" name="Google Shape;88;p9"/>
          <p:cNvGrpSpPr/>
          <p:nvPr/>
        </p:nvGrpSpPr>
        <p:grpSpPr>
          <a:xfrm>
            <a:off x="1387439" y="2893295"/>
            <a:ext cx="1050085" cy="1069598"/>
            <a:chOff x="839283" y="2350598"/>
            <a:chExt cx="1050085" cy="1069598"/>
          </a:xfrm>
        </p:grpSpPr>
        <p:pic>
          <p:nvPicPr>
            <p:cNvPr id="89" name="Google Shape;89;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0" name="Google Shape;90;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1" name="Google Shape;91;p9"/>
          <p:cNvGrpSpPr/>
          <p:nvPr/>
        </p:nvGrpSpPr>
        <p:grpSpPr>
          <a:xfrm>
            <a:off x="3160452" y="2893295"/>
            <a:ext cx="1050085" cy="1069598"/>
            <a:chOff x="839283" y="2350598"/>
            <a:chExt cx="1050085" cy="1069598"/>
          </a:xfrm>
        </p:grpSpPr>
        <p:pic>
          <p:nvPicPr>
            <p:cNvPr id="92" name="Google Shape;92;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3" name="Google Shape;93;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4" name="Google Shape;94;p9"/>
          <p:cNvGrpSpPr/>
          <p:nvPr/>
        </p:nvGrpSpPr>
        <p:grpSpPr>
          <a:xfrm>
            <a:off x="4933465" y="2894903"/>
            <a:ext cx="1050085" cy="1069598"/>
            <a:chOff x="839283" y="2350598"/>
            <a:chExt cx="1050085" cy="1069598"/>
          </a:xfrm>
        </p:grpSpPr>
        <p:pic>
          <p:nvPicPr>
            <p:cNvPr id="95" name="Google Shape;95;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6" name="Google Shape;96;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7" name="Google Shape;97;p9"/>
          <p:cNvGrpSpPr/>
          <p:nvPr/>
        </p:nvGrpSpPr>
        <p:grpSpPr>
          <a:xfrm>
            <a:off x="6706478" y="2893295"/>
            <a:ext cx="1050085" cy="1069598"/>
            <a:chOff x="839283" y="2350598"/>
            <a:chExt cx="1050085" cy="1069598"/>
          </a:xfrm>
        </p:grpSpPr>
        <p:pic>
          <p:nvPicPr>
            <p:cNvPr id="98" name="Google Shape;98;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9" name="Google Shape;99;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Repeated addition</a:t>
            </a:r>
            <a:endParaRPr/>
          </a:p>
        </p:txBody>
      </p:sp>
      <p:sp>
        <p:nvSpPr>
          <p:cNvPr id="105" name="Google Shape;105;p1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Knowing that 2 x 4 is the same as 2 + 2 + 2 + 2</a:t>
            </a:r>
            <a:endParaRPr/>
          </a:p>
        </p:txBody>
      </p:sp>
      <p:sp>
        <p:nvSpPr>
          <p:cNvPr id="106" name="Google Shape;106;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
        <p:nvSpPr>
          <p:cNvPr id="107" name="Google Shape;107;p10"/>
          <p:cNvSpPr txBox="1"/>
          <p:nvPr/>
        </p:nvSpPr>
        <p:spPr>
          <a:xfrm>
            <a:off x="704934" y="3534242"/>
            <a:ext cx="3054012" cy="434776"/>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+ 2 + 2 + 2 = ?</a:t>
            </a:r>
            <a:endParaRPr sz="1400" b="0" i="0" u="none" strike="noStrike" cap="none">
              <a:solidFill>
                <a:srgbClr val="000000"/>
              </a:solidFill>
              <a:latin typeface="Arial"/>
              <a:ea typeface="Arial"/>
              <a:cs typeface="Arial"/>
              <a:sym typeface="Arial"/>
            </a:endParaRPr>
          </a:p>
        </p:txBody>
      </p:sp>
      <p:grpSp>
        <p:nvGrpSpPr>
          <p:cNvPr id="108" name="Google Shape;108;p10"/>
          <p:cNvGrpSpPr/>
          <p:nvPr/>
        </p:nvGrpSpPr>
        <p:grpSpPr>
          <a:xfrm>
            <a:off x="5066349" y="1826495"/>
            <a:ext cx="3394900" cy="1594084"/>
            <a:chOff x="5066349" y="1455020"/>
            <a:chExt cx="3394900" cy="1594084"/>
          </a:xfrm>
        </p:grpSpPr>
        <p:pic>
          <p:nvPicPr>
            <p:cNvPr id="109" name="Google Shape;109;p10"/>
            <p:cNvPicPr preferRelativeResize="0"/>
            <p:nvPr/>
          </p:nvPicPr>
          <p:blipFill rotWithShape="1">
            <a:blip r:embed="rId3">
              <a:alphaModFix/>
            </a:blip>
            <a:srcRect/>
            <a:stretch/>
          </p:blipFill>
          <p:spPr>
            <a:xfrm>
              <a:off x="5066349" y="1455020"/>
              <a:ext cx="761428" cy="761428"/>
            </a:xfrm>
            <a:prstGeom prst="rect">
              <a:avLst/>
            </a:prstGeom>
            <a:noFill/>
            <a:ln>
              <a:noFill/>
            </a:ln>
          </p:spPr>
        </p:pic>
        <p:pic>
          <p:nvPicPr>
            <p:cNvPr id="110" name="Google Shape;110;p10"/>
            <p:cNvPicPr preferRelativeResize="0"/>
            <p:nvPr/>
          </p:nvPicPr>
          <p:blipFill rotWithShape="1">
            <a:blip r:embed="rId3">
              <a:alphaModFix/>
            </a:blip>
            <a:srcRect/>
            <a:stretch/>
          </p:blipFill>
          <p:spPr>
            <a:xfrm>
              <a:off x="5944173" y="1455020"/>
              <a:ext cx="761428" cy="761428"/>
            </a:xfrm>
            <a:prstGeom prst="rect">
              <a:avLst/>
            </a:prstGeom>
            <a:noFill/>
            <a:ln>
              <a:noFill/>
            </a:ln>
          </p:spPr>
        </p:pic>
        <p:pic>
          <p:nvPicPr>
            <p:cNvPr id="111" name="Google Shape;111;p10"/>
            <p:cNvPicPr preferRelativeResize="0"/>
            <p:nvPr/>
          </p:nvPicPr>
          <p:blipFill rotWithShape="1">
            <a:blip r:embed="rId3">
              <a:alphaModFix/>
            </a:blip>
            <a:srcRect/>
            <a:stretch/>
          </p:blipFill>
          <p:spPr>
            <a:xfrm>
              <a:off x="6821997" y="1455020"/>
              <a:ext cx="761428" cy="761428"/>
            </a:xfrm>
            <a:prstGeom prst="rect">
              <a:avLst/>
            </a:prstGeom>
            <a:noFill/>
            <a:ln>
              <a:noFill/>
            </a:ln>
          </p:spPr>
        </p:pic>
        <p:pic>
          <p:nvPicPr>
            <p:cNvPr id="112" name="Google Shape;112;p10"/>
            <p:cNvPicPr preferRelativeResize="0"/>
            <p:nvPr/>
          </p:nvPicPr>
          <p:blipFill rotWithShape="1">
            <a:blip r:embed="rId3">
              <a:alphaModFix/>
            </a:blip>
            <a:srcRect/>
            <a:stretch/>
          </p:blipFill>
          <p:spPr>
            <a:xfrm>
              <a:off x="7699821" y="1455020"/>
              <a:ext cx="761428" cy="761428"/>
            </a:xfrm>
            <a:prstGeom prst="rect">
              <a:avLst/>
            </a:prstGeom>
            <a:noFill/>
            <a:ln>
              <a:noFill/>
            </a:ln>
          </p:spPr>
        </p:pic>
        <p:pic>
          <p:nvPicPr>
            <p:cNvPr id="113" name="Google Shape;113;p10"/>
            <p:cNvPicPr preferRelativeResize="0"/>
            <p:nvPr/>
          </p:nvPicPr>
          <p:blipFill rotWithShape="1">
            <a:blip r:embed="rId3">
              <a:alphaModFix/>
            </a:blip>
            <a:srcRect/>
            <a:stretch/>
          </p:blipFill>
          <p:spPr>
            <a:xfrm>
              <a:off x="5066349" y="2287676"/>
              <a:ext cx="761428" cy="761428"/>
            </a:xfrm>
            <a:prstGeom prst="rect">
              <a:avLst/>
            </a:prstGeom>
            <a:noFill/>
            <a:ln>
              <a:noFill/>
            </a:ln>
          </p:spPr>
        </p:pic>
        <p:pic>
          <p:nvPicPr>
            <p:cNvPr id="114" name="Google Shape;114;p10"/>
            <p:cNvPicPr preferRelativeResize="0"/>
            <p:nvPr/>
          </p:nvPicPr>
          <p:blipFill rotWithShape="1">
            <a:blip r:embed="rId3">
              <a:alphaModFix/>
            </a:blip>
            <a:srcRect/>
            <a:stretch/>
          </p:blipFill>
          <p:spPr>
            <a:xfrm>
              <a:off x="5944173" y="2287676"/>
              <a:ext cx="761428" cy="761428"/>
            </a:xfrm>
            <a:prstGeom prst="rect">
              <a:avLst/>
            </a:prstGeom>
            <a:noFill/>
            <a:ln>
              <a:noFill/>
            </a:ln>
          </p:spPr>
        </p:pic>
        <p:pic>
          <p:nvPicPr>
            <p:cNvPr id="115" name="Google Shape;115;p10"/>
            <p:cNvPicPr preferRelativeResize="0"/>
            <p:nvPr/>
          </p:nvPicPr>
          <p:blipFill rotWithShape="1">
            <a:blip r:embed="rId3">
              <a:alphaModFix/>
            </a:blip>
            <a:srcRect/>
            <a:stretch/>
          </p:blipFill>
          <p:spPr>
            <a:xfrm>
              <a:off x="6821997" y="2287676"/>
              <a:ext cx="761428" cy="761428"/>
            </a:xfrm>
            <a:prstGeom prst="rect">
              <a:avLst/>
            </a:prstGeom>
            <a:noFill/>
            <a:ln>
              <a:noFill/>
            </a:ln>
          </p:spPr>
        </p:pic>
        <p:pic>
          <p:nvPicPr>
            <p:cNvPr id="116" name="Google Shape;116;p10"/>
            <p:cNvPicPr preferRelativeResize="0"/>
            <p:nvPr/>
          </p:nvPicPr>
          <p:blipFill rotWithShape="1">
            <a:blip r:embed="rId3">
              <a:alphaModFix/>
            </a:blip>
            <a:srcRect/>
            <a:stretch/>
          </p:blipFill>
          <p:spPr>
            <a:xfrm>
              <a:off x="7699821" y="2287676"/>
              <a:ext cx="761428" cy="761428"/>
            </a:xfrm>
            <a:prstGeom prst="rect">
              <a:avLst/>
            </a:prstGeom>
            <a:noFill/>
            <a:ln>
              <a:noFill/>
            </a:ln>
          </p:spPr>
        </p:pic>
      </p:grpSp>
      <p:sp>
        <p:nvSpPr>
          <p:cNvPr id="117" name="Google Shape;117;p10"/>
          <p:cNvSpPr txBox="1"/>
          <p:nvPr/>
        </p:nvSpPr>
        <p:spPr>
          <a:xfrm>
            <a:off x="5066349" y="3534242"/>
            <a:ext cx="3394900" cy="434776"/>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x 4 = ?</a:t>
            </a:r>
            <a:endParaRPr sz="1400" b="0" i="0" u="none" strike="noStrike" cap="none">
              <a:solidFill>
                <a:srgbClr val="000000"/>
              </a:solidFill>
              <a:latin typeface="Arial"/>
              <a:ea typeface="Arial"/>
              <a:cs typeface="Arial"/>
              <a:sym typeface="Arial"/>
            </a:endParaRPr>
          </a:p>
        </p:txBody>
      </p:sp>
      <p:pic>
        <p:nvPicPr>
          <p:cNvPr id="118" name="Google Shape;118;p10" descr="A pair of red shoes&#10;&#10;Description automatically generated"/>
          <p:cNvPicPr preferRelativeResize="0"/>
          <p:nvPr/>
        </p:nvPicPr>
        <p:blipFill rotWithShape="1">
          <a:blip r:embed="rId4">
            <a:alphaModFix/>
          </a:blip>
          <a:srcRect/>
          <a:stretch/>
        </p:blipFill>
        <p:spPr>
          <a:xfrm>
            <a:off x="980797" y="1903801"/>
            <a:ext cx="1155700" cy="800100"/>
          </a:xfrm>
          <a:prstGeom prst="rect">
            <a:avLst/>
          </a:prstGeom>
          <a:noFill/>
          <a:ln>
            <a:noFill/>
          </a:ln>
        </p:spPr>
      </p:pic>
      <p:pic>
        <p:nvPicPr>
          <p:cNvPr id="119" name="Google Shape;119;p10" descr="A pair of red shoes&#10;&#10;Description automatically generated"/>
          <p:cNvPicPr preferRelativeResize="0"/>
          <p:nvPr/>
        </p:nvPicPr>
        <p:blipFill rotWithShape="1">
          <a:blip r:embed="rId4">
            <a:alphaModFix/>
          </a:blip>
          <a:srcRect/>
          <a:stretch/>
        </p:blipFill>
        <p:spPr>
          <a:xfrm>
            <a:off x="2402388" y="1899243"/>
            <a:ext cx="1155700" cy="800100"/>
          </a:xfrm>
          <a:prstGeom prst="rect">
            <a:avLst/>
          </a:prstGeom>
          <a:noFill/>
          <a:ln>
            <a:noFill/>
          </a:ln>
        </p:spPr>
      </p:pic>
      <p:pic>
        <p:nvPicPr>
          <p:cNvPr id="120" name="Google Shape;120;p10" descr="A pair of red shoes&#10;&#10;Description automatically generated"/>
          <p:cNvPicPr preferRelativeResize="0"/>
          <p:nvPr/>
        </p:nvPicPr>
        <p:blipFill rotWithShape="1">
          <a:blip r:embed="rId4">
            <a:alphaModFix/>
          </a:blip>
          <a:srcRect/>
          <a:stretch/>
        </p:blipFill>
        <p:spPr>
          <a:xfrm>
            <a:off x="980797" y="2755793"/>
            <a:ext cx="1155700" cy="800100"/>
          </a:xfrm>
          <a:prstGeom prst="rect">
            <a:avLst/>
          </a:prstGeom>
          <a:noFill/>
          <a:ln>
            <a:noFill/>
          </a:ln>
        </p:spPr>
      </p:pic>
      <p:pic>
        <p:nvPicPr>
          <p:cNvPr id="121" name="Google Shape;121;p10" descr="A pair of red shoes&#10;&#10;Description automatically generated"/>
          <p:cNvPicPr preferRelativeResize="0"/>
          <p:nvPr/>
        </p:nvPicPr>
        <p:blipFill rotWithShape="1">
          <a:blip r:embed="rId4">
            <a:alphaModFix/>
          </a:blip>
          <a:srcRect/>
          <a:stretch/>
        </p:blipFill>
        <p:spPr>
          <a:xfrm>
            <a:off x="2402388" y="2751235"/>
            <a:ext cx="1155700" cy="8001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Multiplication is commutative</a:t>
            </a:r>
            <a:endParaRPr/>
          </a:p>
        </p:txBody>
      </p:sp>
      <p:sp>
        <p:nvSpPr>
          <p:cNvPr id="127" name="Google Shape;127;p11"/>
          <p:cNvSpPr txBox="1">
            <a:spLocks noGrp="1"/>
          </p:cNvSpPr>
          <p:nvPr>
            <p:ph type="body" idx="1"/>
          </p:nvPr>
        </p:nvSpPr>
        <p:spPr>
          <a:xfrm>
            <a:off x="311700" y="739303"/>
            <a:ext cx="8520600" cy="126018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3 x 2 is the same as 2 x 3</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Children need to understand that multiplication can be completed in any order to produce the same answer. Sometimes this link needs to be made explicit. </a:t>
            </a:r>
            <a:endParaRPr/>
          </a:p>
        </p:txBody>
      </p:sp>
      <p:sp>
        <p:nvSpPr>
          <p:cNvPr id="128" name="Google Shape;12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pic>
        <p:nvPicPr>
          <p:cNvPr id="129" name="Google Shape;129;p11"/>
          <p:cNvPicPr preferRelativeResize="0"/>
          <p:nvPr/>
        </p:nvPicPr>
        <p:blipFill rotWithShape="1">
          <a:blip r:embed="rId3">
            <a:alphaModFix/>
          </a:blip>
          <a:srcRect/>
          <a:stretch/>
        </p:blipFill>
        <p:spPr>
          <a:xfrm>
            <a:off x="872532" y="2270284"/>
            <a:ext cx="602932" cy="602932"/>
          </a:xfrm>
          <a:prstGeom prst="rect">
            <a:avLst/>
          </a:prstGeom>
          <a:noFill/>
          <a:ln>
            <a:noFill/>
          </a:ln>
        </p:spPr>
      </p:pic>
      <p:pic>
        <p:nvPicPr>
          <p:cNvPr id="130" name="Google Shape;130;p11"/>
          <p:cNvPicPr preferRelativeResize="0"/>
          <p:nvPr/>
        </p:nvPicPr>
        <p:blipFill rotWithShape="1">
          <a:blip r:embed="rId3">
            <a:alphaModFix/>
          </a:blip>
          <a:srcRect/>
          <a:stretch/>
        </p:blipFill>
        <p:spPr>
          <a:xfrm>
            <a:off x="872532" y="3004741"/>
            <a:ext cx="602932" cy="602932"/>
          </a:xfrm>
          <a:prstGeom prst="rect">
            <a:avLst/>
          </a:prstGeom>
          <a:noFill/>
          <a:ln>
            <a:noFill/>
          </a:ln>
        </p:spPr>
      </p:pic>
      <p:pic>
        <p:nvPicPr>
          <p:cNvPr id="131" name="Google Shape;131;p11"/>
          <p:cNvPicPr preferRelativeResize="0"/>
          <p:nvPr/>
        </p:nvPicPr>
        <p:blipFill rotWithShape="1">
          <a:blip r:embed="rId3">
            <a:alphaModFix/>
          </a:blip>
          <a:srcRect/>
          <a:stretch/>
        </p:blipFill>
        <p:spPr>
          <a:xfrm>
            <a:off x="1786932" y="2272459"/>
            <a:ext cx="602932" cy="602932"/>
          </a:xfrm>
          <a:prstGeom prst="rect">
            <a:avLst/>
          </a:prstGeom>
          <a:noFill/>
          <a:ln>
            <a:noFill/>
          </a:ln>
        </p:spPr>
      </p:pic>
      <p:pic>
        <p:nvPicPr>
          <p:cNvPr id="132" name="Google Shape;132;p11"/>
          <p:cNvPicPr preferRelativeResize="0"/>
          <p:nvPr/>
        </p:nvPicPr>
        <p:blipFill rotWithShape="1">
          <a:blip r:embed="rId3">
            <a:alphaModFix/>
          </a:blip>
          <a:srcRect/>
          <a:stretch/>
        </p:blipFill>
        <p:spPr>
          <a:xfrm>
            <a:off x="1786932" y="3004741"/>
            <a:ext cx="602932" cy="602932"/>
          </a:xfrm>
          <a:prstGeom prst="rect">
            <a:avLst/>
          </a:prstGeom>
          <a:noFill/>
          <a:ln>
            <a:noFill/>
          </a:ln>
        </p:spPr>
      </p:pic>
      <p:pic>
        <p:nvPicPr>
          <p:cNvPr id="133" name="Google Shape;133;p11"/>
          <p:cNvPicPr preferRelativeResize="0"/>
          <p:nvPr/>
        </p:nvPicPr>
        <p:blipFill rotWithShape="1">
          <a:blip r:embed="rId3">
            <a:alphaModFix/>
          </a:blip>
          <a:srcRect/>
          <a:stretch/>
        </p:blipFill>
        <p:spPr>
          <a:xfrm>
            <a:off x="2701332" y="2270284"/>
            <a:ext cx="602932" cy="602932"/>
          </a:xfrm>
          <a:prstGeom prst="rect">
            <a:avLst/>
          </a:prstGeom>
          <a:noFill/>
          <a:ln>
            <a:noFill/>
          </a:ln>
        </p:spPr>
      </p:pic>
      <p:pic>
        <p:nvPicPr>
          <p:cNvPr id="134" name="Google Shape;134;p11"/>
          <p:cNvPicPr preferRelativeResize="0"/>
          <p:nvPr/>
        </p:nvPicPr>
        <p:blipFill rotWithShape="1">
          <a:blip r:embed="rId3">
            <a:alphaModFix/>
          </a:blip>
          <a:srcRect/>
          <a:stretch/>
        </p:blipFill>
        <p:spPr>
          <a:xfrm>
            <a:off x="2701332" y="3004741"/>
            <a:ext cx="602932" cy="602932"/>
          </a:xfrm>
          <a:prstGeom prst="rect">
            <a:avLst/>
          </a:prstGeom>
          <a:noFill/>
          <a:ln>
            <a:noFill/>
          </a:ln>
        </p:spPr>
      </p:pic>
      <p:pic>
        <p:nvPicPr>
          <p:cNvPr id="135" name="Google Shape;135;p11"/>
          <p:cNvPicPr preferRelativeResize="0"/>
          <p:nvPr/>
        </p:nvPicPr>
        <p:blipFill rotWithShape="1">
          <a:blip r:embed="rId4">
            <a:alphaModFix/>
          </a:blip>
          <a:srcRect/>
          <a:stretch/>
        </p:blipFill>
        <p:spPr>
          <a:xfrm>
            <a:off x="5993172" y="2270284"/>
            <a:ext cx="602932" cy="602932"/>
          </a:xfrm>
          <a:prstGeom prst="rect">
            <a:avLst/>
          </a:prstGeom>
          <a:noFill/>
          <a:ln>
            <a:noFill/>
          </a:ln>
        </p:spPr>
      </p:pic>
      <p:pic>
        <p:nvPicPr>
          <p:cNvPr id="136" name="Google Shape;136;p11"/>
          <p:cNvPicPr preferRelativeResize="0"/>
          <p:nvPr/>
        </p:nvPicPr>
        <p:blipFill rotWithShape="1">
          <a:blip r:embed="rId4">
            <a:alphaModFix/>
          </a:blip>
          <a:srcRect/>
          <a:stretch/>
        </p:blipFill>
        <p:spPr>
          <a:xfrm>
            <a:off x="5993172" y="2955211"/>
            <a:ext cx="602932" cy="602932"/>
          </a:xfrm>
          <a:prstGeom prst="rect">
            <a:avLst/>
          </a:prstGeom>
          <a:noFill/>
          <a:ln>
            <a:noFill/>
          </a:ln>
        </p:spPr>
      </p:pic>
      <p:pic>
        <p:nvPicPr>
          <p:cNvPr id="137" name="Google Shape;137;p11"/>
          <p:cNvPicPr preferRelativeResize="0"/>
          <p:nvPr/>
        </p:nvPicPr>
        <p:blipFill rotWithShape="1">
          <a:blip r:embed="rId4">
            <a:alphaModFix/>
          </a:blip>
          <a:srcRect/>
          <a:stretch/>
        </p:blipFill>
        <p:spPr>
          <a:xfrm>
            <a:off x="5993172" y="3640138"/>
            <a:ext cx="602932" cy="602932"/>
          </a:xfrm>
          <a:prstGeom prst="rect">
            <a:avLst/>
          </a:prstGeom>
          <a:noFill/>
          <a:ln>
            <a:noFill/>
          </a:ln>
        </p:spPr>
      </p:pic>
      <p:pic>
        <p:nvPicPr>
          <p:cNvPr id="138" name="Google Shape;138;p11"/>
          <p:cNvPicPr preferRelativeResize="0"/>
          <p:nvPr/>
        </p:nvPicPr>
        <p:blipFill rotWithShape="1">
          <a:blip r:embed="rId4">
            <a:alphaModFix/>
          </a:blip>
          <a:srcRect/>
          <a:stretch/>
        </p:blipFill>
        <p:spPr>
          <a:xfrm>
            <a:off x="6749076" y="2270284"/>
            <a:ext cx="602932" cy="602932"/>
          </a:xfrm>
          <a:prstGeom prst="rect">
            <a:avLst/>
          </a:prstGeom>
          <a:noFill/>
          <a:ln>
            <a:noFill/>
          </a:ln>
        </p:spPr>
      </p:pic>
      <p:pic>
        <p:nvPicPr>
          <p:cNvPr id="139" name="Google Shape;139;p11"/>
          <p:cNvPicPr preferRelativeResize="0"/>
          <p:nvPr/>
        </p:nvPicPr>
        <p:blipFill rotWithShape="1">
          <a:blip r:embed="rId4">
            <a:alphaModFix/>
          </a:blip>
          <a:srcRect/>
          <a:stretch/>
        </p:blipFill>
        <p:spPr>
          <a:xfrm>
            <a:off x="6749076" y="2955211"/>
            <a:ext cx="602932" cy="602932"/>
          </a:xfrm>
          <a:prstGeom prst="rect">
            <a:avLst/>
          </a:prstGeom>
          <a:noFill/>
          <a:ln>
            <a:noFill/>
          </a:ln>
        </p:spPr>
      </p:pic>
      <p:pic>
        <p:nvPicPr>
          <p:cNvPr id="140" name="Google Shape;140;p11"/>
          <p:cNvPicPr preferRelativeResize="0"/>
          <p:nvPr/>
        </p:nvPicPr>
        <p:blipFill rotWithShape="1">
          <a:blip r:embed="rId4">
            <a:alphaModFix/>
          </a:blip>
          <a:srcRect/>
          <a:stretch/>
        </p:blipFill>
        <p:spPr>
          <a:xfrm>
            <a:off x="6749076" y="3640138"/>
            <a:ext cx="602932" cy="602932"/>
          </a:xfrm>
          <a:prstGeom prst="rect">
            <a:avLst/>
          </a:prstGeom>
          <a:noFill/>
          <a:ln>
            <a:noFill/>
          </a:ln>
        </p:spPr>
      </p:pic>
      <p:sp>
        <p:nvSpPr>
          <p:cNvPr id="141" name="Google Shape;141;p11"/>
          <p:cNvSpPr txBox="1"/>
          <p:nvPr/>
        </p:nvSpPr>
        <p:spPr>
          <a:xfrm>
            <a:off x="311700" y="3758327"/>
            <a:ext cx="3382476" cy="447913"/>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3 lots of 2 = 6</a:t>
            </a:r>
            <a:endParaRPr sz="1600" b="0" i="0" u="none" strike="noStrike" cap="none">
              <a:solidFill>
                <a:schemeClr val="dk1"/>
              </a:solidFill>
              <a:latin typeface="Arial"/>
              <a:ea typeface="Arial"/>
              <a:cs typeface="Arial"/>
              <a:sym typeface="Arial"/>
            </a:endParaRPr>
          </a:p>
        </p:txBody>
      </p:sp>
      <p:sp>
        <p:nvSpPr>
          <p:cNvPr id="142" name="Google Shape;142;p11"/>
          <p:cNvSpPr txBox="1"/>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lots of 3 = 6</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Multiplication is the inverse of division</a:t>
            </a:r>
            <a:endParaRPr/>
          </a:p>
        </p:txBody>
      </p:sp>
      <p:sp>
        <p:nvSpPr>
          <p:cNvPr id="148" name="Google Shape;148;p12"/>
          <p:cNvSpPr txBox="1">
            <a:spLocks noGrp="1"/>
          </p:cNvSpPr>
          <p:nvPr>
            <p:ph type="body" idx="1"/>
          </p:nvPr>
        </p:nvSpPr>
        <p:spPr>
          <a:xfrm>
            <a:off x="311700" y="739303"/>
            <a:ext cx="8520600" cy="126018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20 ÷ 5 = 4 can be worked out because 5 x 4 = 20</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Using pictorial representations (such as arrays) is useful here for children to see the link between multiplication and division. </a:t>
            </a:r>
            <a:endParaRPr/>
          </a:p>
        </p:txBody>
      </p:sp>
      <p:sp>
        <p:nvSpPr>
          <p:cNvPr id="149" name="Google Shape;1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grpSp>
        <p:nvGrpSpPr>
          <p:cNvPr id="150" name="Google Shape;150;p12"/>
          <p:cNvGrpSpPr/>
          <p:nvPr/>
        </p:nvGrpSpPr>
        <p:grpSpPr>
          <a:xfrm>
            <a:off x="2372268" y="2097603"/>
            <a:ext cx="4211764" cy="2728510"/>
            <a:chOff x="623168" y="2328307"/>
            <a:chExt cx="4211764" cy="2728510"/>
          </a:xfrm>
        </p:grpSpPr>
        <p:pic>
          <p:nvPicPr>
            <p:cNvPr id="151" name="Google Shape;151;p12"/>
            <p:cNvPicPr preferRelativeResize="0"/>
            <p:nvPr/>
          </p:nvPicPr>
          <p:blipFill rotWithShape="1">
            <a:blip r:embed="rId3">
              <a:alphaModFix/>
            </a:blip>
            <a:srcRect/>
            <a:stretch/>
          </p:blipFill>
          <p:spPr>
            <a:xfrm>
              <a:off x="623168" y="2328307"/>
              <a:ext cx="602932" cy="602932"/>
            </a:xfrm>
            <a:prstGeom prst="rect">
              <a:avLst/>
            </a:prstGeom>
            <a:noFill/>
            <a:ln>
              <a:noFill/>
            </a:ln>
          </p:spPr>
        </p:pic>
        <p:pic>
          <p:nvPicPr>
            <p:cNvPr id="152" name="Google Shape;152;p12"/>
            <p:cNvPicPr preferRelativeResize="0"/>
            <p:nvPr/>
          </p:nvPicPr>
          <p:blipFill rotWithShape="1">
            <a:blip r:embed="rId3">
              <a:alphaModFix/>
            </a:blip>
            <a:srcRect/>
            <a:stretch/>
          </p:blipFill>
          <p:spPr>
            <a:xfrm>
              <a:off x="623168" y="3029887"/>
              <a:ext cx="602932" cy="602932"/>
            </a:xfrm>
            <a:prstGeom prst="rect">
              <a:avLst/>
            </a:prstGeom>
            <a:noFill/>
            <a:ln>
              <a:noFill/>
            </a:ln>
          </p:spPr>
        </p:pic>
        <p:pic>
          <p:nvPicPr>
            <p:cNvPr id="153" name="Google Shape;153;p12"/>
            <p:cNvPicPr preferRelativeResize="0"/>
            <p:nvPr/>
          </p:nvPicPr>
          <p:blipFill rotWithShape="1">
            <a:blip r:embed="rId3">
              <a:alphaModFix/>
            </a:blip>
            <a:srcRect/>
            <a:stretch/>
          </p:blipFill>
          <p:spPr>
            <a:xfrm>
              <a:off x="623168" y="3731467"/>
              <a:ext cx="602932" cy="602932"/>
            </a:xfrm>
            <a:prstGeom prst="rect">
              <a:avLst/>
            </a:prstGeom>
            <a:noFill/>
            <a:ln>
              <a:noFill/>
            </a:ln>
          </p:spPr>
        </p:pic>
        <p:pic>
          <p:nvPicPr>
            <p:cNvPr id="154" name="Google Shape;154;p12"/>
            <p:cNvPicPr preferRelativeResize="0"/>
            <p:nvPr/>
          </p:nvPicPr>
          <p:blipFill rotWithShape="1">
            <a:blip r:embed="rId3">
              <a:alphaModFix/>
            </a:blip>
            <a:srcRect/>
            <a:stretch/>
          </p:blipFill>
          <p:spPr>
            <a:xfrm>
              <a:off x="623168" y="4433047"/>
              <a:ext cx="602932" cy="602932"/>
            </a:xfrm>
            <a:prstGeom prst="rect">
              <a:avLst/>
            </a:prstGeom>
            <a:noFill/>
            <a:ln>
              <a:noFill/>
            </a:ln>
          </p:spPr>
        </p:pic>
        <p:pic>
          <p:nvPicPr>
            <p:cNvPr id="155" name="Google Shape;155;p12"/>
            <p:cNvPicPr preferRelativeResize="0"/>
            <p:nvPr/>
          </p:nvPicPr>
          <p:blipFill rotWithShape="1">
            <a:blip r:embed="rId3">
              <a:alphaModFix/>
            </a:blip>
            <a:srcRect/>
            <a:stretch/>
          </p:blipFill>
          <p:spPr>
            <a:xfrm>
              <a:off x="1525376" y="2328307"/>
              <a:ext cx="602932" cy="602932"/>
            </a:xfrm>
            <a:prstGeom prst="rect">
              <a:avLst/>
            </a:prstGeom>
            <a:noFill/>
            <a:ln>
              <a:noFill/>
            </a:ln>
          </p:spPr>
        </p:pic>
        <p:pic>
          <p:nvPicPr>
            <p:cNvPr id="156" name="Google Shape;156;p12"/>
            <p:cNvPicPr preferRelativeResize="0"/>
            <p:nvPr/>
          </p:nvPicPr>
          <p:blipFill rotWithShape="1">
            <a:blip r:embed="rId3">
              <a:alphaModFix/>
            </a:blip>
            <a:srcRect/>
            <a:stretch/>
          </p:blipFill>
          <p:spPr>
            <a:xfrm>
              <a:off x="1525376" y="3029887"/>
              <a:ext cx="602932" cy="602932"/>
            </a:xfrm>
            <a:prstGeom prst="rect">
              <a:avLst/>
            </a:prstGeom>
            <a:noFill/>
            <a:ln>
              <a:noFill/>
            </a:ln>
          </p:spPr>
        </p:pic>
        <p:pic>
          <p:nvPicPr>
            <p:cNvPr id="157" name="Google Shape;157;p12"/>
            <p:cNvPicPr preferRelativeResize="0"/>
            <p:nvPr/>
          </p:nvPicPr>
          <p:blipFill rotWithShape="1">
            <a:blip r:embed="rId3">
              <a:alphaModFix/>
            </a:blip>
            <a:srcRect/>
            <a:stretch/>
          </p:blipFill>
          <p:spPr>
            <a:xfrm>
              <a:off x="1525376" y="3731467"/>
              <a:ext cx="602932" cy="602932"/>
            </a:xfrm>
            <a:prstGeom prst="rect">
              <a:avLst/>
            </a:prstGeom>
            <a:noFill/>
            <a:ln>
              <a:noFill/>
            </a:ln>
          </p:spPr>
        </p:pic>
        <p:pic>
          <p:nvPicPr>
            <p:cNvPr id="158" name="Google Shape;158;p12"/>
            <p:cNvPicPr preferRelativeResize="0"/>
            <p:nvPr/>
          </p:nvPicPr>
          <p:blipFill rotWithShape="1">
            <a:blip r:embed="rId3">
              <a:alphaModFix/>
            </a:blip>
            <a:srcRect/>
            <a:stretch/>
          </p:blipFill>
          <p:spPr>
            <a:xfrm>
              <a:off x="1525376" y="4433047"/>
              <a:ext cx="602932" cy="602932"/>
            </a:xfrm>
            <a:prstGeom prst="rect">
              <a:avLst/>
            </a:prstGeom>
            <a:noFill/>
            <a:ln>
              <a:noFill/>
            </a:ln>
          </p:spPr>
        </p:pic>
        <p:pic>
          <p:nvPicPr>
            <p:cNvPr id="159" name="Google Shape;159;p12"/>
            <p:cNvPicPr preferRelativeResize="0"/>
            <p:nvPr/>
          </p:nvPicPr>
          <p:blipFill rotWithShape="1">
            <a:blip r:embed="rId3">
              <a:alphaModFix/>
            </a:blip>
            <a:srcRect/>
            <a:stretch/>
          </p:blipFill>
          <p:spPr>
            <a:xfrm>
              <a:off x="2427584" y="2328307"/>
              <a:ext cx="602932" cy="602932"/>
            </a:xfrm>
            <a:prstGeom prst="rect">
              <a:avLst/>
            </a:prstGeom>
            <a:noFill/>
            <a:ln>
              <a:noFill/>
            </a:ln>
          </p:spPr>
        </p:pic>
        <p:pic>
          <p:nvPicPr>
            <p:cNvPr id="160" name="Google Shape;160;p12"/>
            <p:cNvPicPr preferRelativeResize="0"/>
            <p:nvPr/>
          </p:nvPicPr>
          <p:blipFill rotWithShape="1">
            <a:blip r:embed="rId3">
              <a:alphaModFix/>
            </a:blip>
            <a:srcRect/>
            <a:stretch/>
          </p:blipFill>
          <p:spPr>
            <a:xfrm>
              <a:off x="2427584" y="3029887"/>
              <a:ext cx="602932" cy="602932"/>
            </a:xfrm>
            <a:prstGeom prst="rect">
              <a:avLst/>
            </a:prstGeom>
            <a:noFill/>
            <a:ln>
              <a:noFill/>
            </a:ln>
          </p:spPr>
        </p:pic>
        <p:pic>
          <p:nvPicPr>
            <p:cNvPr id="161" name="Google Shape;161;p12"/>
            <p:cNvPicPr preferRelativeResize="0"/>
            <p:nvPr/>
          </p:nvPicPr>
          <p:blipFill rotWithShape="1">
            <a:blip r:embed="rId3">
              <a:alphaModFix/>
            </a:blip>
            <a:srcRect/>
            <a:stretch/>
          </p:blipFill>
          <p:spPr>
            <a:xfrm>
              <a:off x="2427584" y="3731467"/>
              <a:ext cx="602932" cy="602932"/>
            </a:xfrm>
            <a:prstGeom prst="rect">
              <a:avLst/>
            </a:prstGeom>
            <a:noFill/>
            <a:ln>
              <a:noFill/>
            </a:ln>
          </p:spPr>
        </p:pic>
        <p:pic>
          <p:nvPicPr>
            <p:cNvPr id="162" name="Google Shape;162;p12"/>
            <p:cNvPicPr preferRelativeResize="0"/>
            <p:nvPr/>
          </p:nvPicPr>
          <p:blipFill rotWithShape="1">
            <a:blip r:embed="rId3">
              <a:alphaModFix/>
            </a:blip>
            <a:srcRect/>
            <a:stretch/>
          </p:blipFill>
          <p:spPr>
            <a:xfrm>
              <a:off x="2427584" y="4433047"/>
              <a:ext cx="602932" cy="602932"/>
            </a:xfrm>
            <a:prstGeom prst="rect">
              <a:avLst/>
            </a:prstGeom>
            <a:noFill/>
            <a:ln>
              <a:noFill/>
            </a:ln>
          </p:spPr>
        </p:pic>
        <p:pic>
          <p:nvPicPr>
            <p:cNvPr id="163" name="Google Shape;163;p12"/>
            <p:cNvPicPr preferRelativeResize="0"/>
            <p:nvPr/>
          </p:nvPicPr>
          <p:blipFill rotWithShape="1">
            <a:blip r:embed="rId3">
              <a:alphaModFix/>
            </a:blip>
            <a:srcRect/>
            <a:stretch/>
          </p:blipFill>
          <p:spPr>
            <a:xfrm>
              <a:off x="3329792" y="2334180"/>
              <a:ext cx="602932" cy="602932"/>
            </a:xfrm>
            <a:prstGeom prst="rect">
              <a:avLst/>
            </a:prstGeom>
            <a:noFill/>
            <a:ln>
              <a:noFill/>
            </a:ln>
          </p:spPr>
        </p:pic>
        <p:pic>
          <p:nvPicPr>
            <p:cNvPr id="164" name="Google Shape;164;p12"/>
            <p:cNvPicPr preferRelativeResize="0"/>
            <p:nvPr/>
          </p:nvPicPr>
          <p:blipFill rotWithShape="1">
            <a:blip r:embed="rId3">
              <a:alphaModFix/>
            </a:blip>
            <a:srcRect/>
            <a:stretch/>
          </p:blipFill>
          <p:spPr>
            <a:xfrm>
              <a:off x="3329792" y="3035760"/>
              <a:ext cx="602932" cy="602932"/>
            </a:xfrm>
            <a:prstGeom prst="rect">
              <a:avLst/>
            </a:prstGeom>
            <a:noFill/>
            <a:ln>
              <a:noFill/>
            </a:ln>
          </p:spPr>
        </p:pic>
        <p:pic>
          <p:nvPicPr>
            <p:cNvPr id="165" name="Google Shape;165;p12"/>
            <p:cNvPicPr preferRelativeResize="0"/>
            <p:nvPr/>
          </p:nvPicPr>
          <p:blipFill rotWithShape="1">
            <a:blip r:embed="rId3">
              <a:alphaModFix/>
            </a:blip>
            <a:srcRect/>
            <a:stretch/>
          </p:blipFill>
          <p:spPr>
            <a:xfrm>
              <a:off x="3329792" y="3737340"/>
              <a:ext cx="602932" cy="602932"/>
            </a:xfrm>
            <a:prstGeom prst="rect">
              <a:avLst/>
            </a:prstGeom>
            <a:noFill/>
            <a:ln>
              <a:noFill/>
            </a:ln>
          </p:spPr>
        </p:pic>
        <p:pic>
          <p:nvPicPr>
            <p:cNvPr id="166" name="Google Shape;166;p12"/>
            <p:cNvPicPr preferRelativeResize="0"/>
            <p:nvPr/>
          </p:nvPicPr>
          <p:blipFill rotWithShape="1">
            <a:blip r:embed="rId3">
              <a:alphaModFix/>
            </a:blip>
            <a:srcRect/>
            <a:stretch/>
          </p:blipFill>
          <p:spPr>
            <a:xfrm>
              <a:off x="3329792" y="4438920"/>
              <a:ext cx="602932" cy="602932"/>
            </a:xfrm>
            <a:prstGeom prst="rect">
              <a:avLst/>
            </a:prstGeom>
            <a:noFill/>
            <a:ln>
              <a:noFill/>
            </a:ln>
          </p:spPr>
        </p:pic>
        <p:pic>
          <p:nvPicPr>
            <p:cNvPr id="167" name="Google Shape;167;p12"/>
            <p:cNvPicPr preferRelativeResize="0"/>
            <p:nvPr/>
          </p:nvPicPr>
          <p:blipFill rotWithShape="1">
            <a:blip r:embed="rId3">
              <a:alphaModFix/>
            </a:blip>
            <a:srcRect/>
            <a:stretch/>
          </p:blipFill>
          <p:spPr>
            <a:xfrm>
              <a:off x="4232000" y="2349145"/>
              <a:ext cx="602932" cy="602932"/>
            </a:xfrm>
            <a:prstGeom prst="rect">
              <a:avLst/>
            </a:prstGeom>
            <a:noFill/>
            <a:ln>
              <a:noFill/>
            </a:ln>
          </p:spPr>
        </p:pic>
        <p:pic>
          <p:nvPicPr>
            <p:cNvPr id="168" name="Google Shape;168;p12"/>
            <p:cNvPicPr preferRelativeResize="0"/>
            <p:nvPr/>
          </p:nvPicPr>
          <p:blipFill rotWithShape="1">
            <a:blip r:embed="rId3">
              <a:alphaModFix/>
            </a:blip>
            <a:srcRect/>
            <a:stretch/>
          </p:blipFill>
          <p:spPr>
            <a:xfrm>
              <a:off x="4232000" y="3050725"/>
              <a:ext cx="602932" cy="602932"/>
            </a:xfrm>
            <a:prstGeom prst="rect">
              <a:avLst/>
            </a:prstGeom>
            <a:noFill/>
            <a:ln>
              <a:noFill/>
            </a:ln>
          </p:spPr>
        </p:pic>
        <p:pic>
          <p:nvPicPr>
            <p:cNvPr id="169" name="Google Shape;169;p12"/>
            <p:cNvPicPr preferRelativeResize="0"/>
            <p:nvPr/>
          </p:nvPicPr>
          <p:blipFill rotWithShape="1">
            <a:blip r:embed="rId3">
              <a:alphaModFix/>
            </a:blip>
            <a:srcRect/>
            <a:stretch/>
          </p:blipFill>
          <p:spPr>
            <a:xfrm>
              <a:off x="4232000" y="3752305"/>
              <a:ext cx="602932" cy="602932"/>
            </a:xfrm>
            <a:prstGeom prst="rect">
              <a:avLst/>
            </a:prstGeom>
            <a:noFill/>
            <a:ln>
              <a:noFill/>
            </a:ln>
          </p:spPr>
        </p:pic>
        <p:pic>
          <p:nvPicPr>
            <p:cNvPr id="170" name="Google Shape;170;p12"/>
            <p:cNvPicPr preferRelativeResize="0"/>
            <p:nvPr/>
          </p:nvPicPr>
          <p:blipFill rotWithShape="1">
            <a:blip r:embed="rId3">
              <a:alphaModFix/>
            </a:blip>
            <a:srcRect/>
            <a:stretch/>
          </p:blipFill>
          <p:spPr>
            <a:xfrm>
              <a:off x="4232000" y="4453885"/>
              <a:ext cx="602932" cy="602932"/>
            </a:xfrm>
            <a:prstGeom prst="rect">
              <a:avLst/>
            </a:prstGeom>
            <a:noFill/>
            <a:ln>
              <a:noFill/>
            </a:ln>
          </p:spPr>
        </p:pic>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Fact families</a:t>
            </a:r>
            <a:endParaRPr/>
          </a:p>
        </p:txBody>
      </p:sp>
      <p:sp>
        <p:nvSpPr>
          <p:cNvPr id="176" name="Google Shape;176;p13"/>
          <p:cNvSpPr txBox="1">
            <a:spLocks noGrp="1"/>
          </p:cNvSpPr>
          <p:nvPr>
            <p:ph type="body" idx="1"/>
          </p:nvPr>
        </p:nvSpPr>
        <p:spPr>
          <a:xfrm>
            <a:off x="311700" y="739303"/>
            <a:ext cx="8520600" cy="1284570"/>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4 x 5 = 20, 5 x 4 = 20, 20 ÷ 5 = 4, 20 ÷ 4 = 5</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Due to their commutative understanding, children should also be able to see whole number families. For many children this will need to be pointed out and discussed. </a:t>
            </a:r>
            <a:endParaRPr/>
          </a:p>
        </p:txBody>
      </p:sp>
      <p:sp>
        <p:nvSpPr>
          <p:cNvPr id="177" name="Google Shape;177;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grpSp>
        <p:nvGrpSpPr>
          <p:cNvPr id="178" name="Google Shape;178;p13"/>
          <p:cNvGrpSpPr/>
          <p:nvPr/>
        </p:nvGrpSpPr>
        <p:grpSpPr>
          <a:xfrm>
            <a:off x="3322391" y="2571750"/>
            <a:ext cx="2311518" cy="1866261"/>
            <a:chOff x="3416241" y="2349122"/>
            <a:chExt cx="2311518" cy="1866261"/>
          </a:xfrm>
        </p:grpSpPr>
        <p:sp>
          <p:nvSpPr>
            <p:cNvPr id="179" name="Google Shape;179;p13"/>
            <p:cNvSpPr/>
            <p:nvPr/>
          </p:nvSpPr>
          <p:spPr>
            <a:xfrm>
              <a:off x="4186747" y="2349122"/>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Arial"/>
                  <a:ea typeface="Arial"/>
                  <a:cs typeface="Arial"/>
                  <a:sym typeface="Arial"/>
                </a:rPr>
                <a:t>20</a:t>
              </a:r>
              <a:endParaRPr sz="1400" b="0" i="0" u="none" strike="noStrike" cap="none">
                <a:solidFill>
                  <a:srgbClr val="000000"/>
                </a:solidFill>
                <a:latin typeface="Arial"/>
                <a:ea typeface="Arial"/>
                <a:cs typeface="Arial"/>
                <a:sym typeface="Arial"/>
              </a:endParaRPr>
            </a:p>
          </p:txBody>
        </p:sp>
        <p:sp>
          <p:nvSpPr>
            <p:cNvPr id="180" name="Google Shape;180;p13"/>
            <p:cNvSpPr/>
            <p:nvPr/>
          </p:nvSpPr>
          <p:spPr>
            <a:xfrm>
              <a:off x="3416241" y="3444877"/>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Arial"/>
                  <a:ea typeface="Arial"/>
                  <a:cs typeface="Arial"/>
                  <a:sym typeface="Arial"/>
                </a:rPr>
                <a:t>4</a:t>
              </a:r>
              <a:endParaRPr sz="1400" b="0" i="0" u="none" strike="noStrike" cap="none">
                <a:solidFill>
                  <a:srgbClr val="000000"/>
                </a:solidFill>
                <a:latin typeface="Arial"/>
                <a:ea typeface="Arial"/>
                <a:cs typeface="Arial"/>
                <a:sym typeface="Arial"/>
              </a:endParaRPr>
            </a:p>
          </p:txBody>
        </p:sp>
        <p:sp>
          <p:nvSpPr>
            <p:cNvPr id="181" name="Google Shape;181;p13"/>
            <p:cNvSpPr/>
            <p:nvPr/>
          </p:nvSpPr>
          <p:spPr>
            <a:xfrm>
              <a:off x="4957253" y="3444877"/>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Arial"/>
                  <a:ea typeface="Arial"/>
                  <a:cs typeface="Arial"/>
                  <a:sym typeface="Arial"/>
                </a:rPr>
                <a:t>5</a:t>
              </a:r>
              <a:endParaRPr sz="1400" b="0" i="0" u="none" strike="noStrike" cap="none">
                <a:solidFill>
                  <a:srgbClr val="000000"/>
                </a:solidFill>
                <a:latin typeface="Arial"/>
                <a:ea typeface="Arial"/>
                <a:cs typeface="Arial"/>
                <a:sym typeface="Arial"/>
              </a:endParaRPr>
            </a:p>
          </p:txBody>
        </p:sp>
        <p:cxnSp>
          <p:nvCxnSpPr>
            <p:cNvPr id="182" name="Google Shape;182;p13"/>
            <p:cNvCxnSpPr>
              <a:stCxn id="179" idx="3"/>
              <a:endCxn id="180" idx="0"/>
            </p:cNvCxnSpPr>
            <p:nvPr/>
          </p:nvCxnSpPr>
          <p:spPr>
            <a:xfrm flipH="1">
              <a:off x="3801585" y="3006790"/>
              <a:ext cx="498000" cy="438000"/>
            </a:xfrm>
            <a:prstGeom prst="straightConnector1">
              <a:avLst/>
            </a:prstGeom>
            <a:noFill/>
            <a:ln w="9525" cap="flat" cmpd="sng">
              <a:solidFill>
                <a:schemeClr val="dk1"/>
              </a:solidFill>
              <a:prstDash val="solid"/>
              <a:round/>
              <a:headEnd type="none" w="sm" len="sm"/>
              <a:tailEnd type="none" w="sm" len="sm"/>
            </a:ln>
          </p:spPr>
        </p:cxnSp>
        <p:cxnSp>
          <p:nvCxnSpPr>
            <p:cNvPr id="183" name="Google Shape;183;p13"/>
            <p:cNvCxnSpPr>
              <a:stCxn id="179" idx="5"/>
              <a:endCxn id="181" idx="0"/>
            </p:cNvCxnSpPr>
            <p:nvPr/>
          </p:nvCxnSpPr>
          <p:spPr>
            <a:xfrm>
              <a:off x="4844415" y="3006790"/>
              <a:ext cx="498000" cy="438000"/>
            </a:xfrm>
            <a:prstGeom prst="straightConnector1">
              <a:avLst/>
            </a:prstGeom>
            <a:noFill/>
            <a:ln w="9525" cap="flat" cmpd="sng">
              <a:solidFill>
                <a:schemeClr val="dk1"/>
              </a:solidFill>
              <a:prstDash val="solid"/>
              <a:round/>
              <a:headEnd type="none" w="sm" len="sm"/>
              <a:tailEnd type="none" w="sm" len="sm"/>
            </a:ln>
          </p:spPr>
        </p:cxnSp>
        <p:cxnSp>
          <p:nvCxnSpPr>
            <p:cNvPr id="184" name="Google Shape;184;p13"/>
            <p:cNvCxnSpPr>
              <a:stCxn id="180" idx="6"/>
              <a:endCxn id="181" idx="2"/>
            </p:cNvCxnSpPr>
            <p:nvPr/>
          </p:nvCxnSpPr>
          <p:spPr>
            <a:xfrm>
              <a:off x="4186747" y="3830130"/>
              <a:ext cx="770400" cy="0"/>
            </a:xfrm>
            <a:prstGeom prst="straightConnector1">
              <a:avLst/>
            </a:prstGeom>
            <a:noFill/>
            <a:ln w="9525" cap="flat" cmpd="sng">
              <a:solidFill>
                <a:schemeClr val="dk1"/>
              </a:solidFill>
              <a:prstDash val="solid"/>
              <a:round/>
              <a:headEnd type="none" w="sm" len="sm"/>
              <a:tailEnd type="none" w="sm" len="sm"/>
            </a:ln>
          </p:spPr>
        </p:cxn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Using known facts</a:t>
            </a:r>
            <a:endParaRPr/>
          </a:p>
        </p:txBody>
      </p:sp>
      <p:sp>
        <p:nvSpPr>
          <p:cNvPr id="190" name="Google Shape;190;p14"/>
          <p:cNvSpPr txBox="1">
            <a:spLocks noGrp="1"/>
          </p:cNvSpPr>
          <p:nvPr>
            <p:ph type="body" idx="1"/>
          </p:nvPr>
        </p:nvSpPr>
        <p:spPr>
          <a:xfrm>
            <a:off x="311700" y="739303"/>
            <a:ext cx="8520600" cy="1832448"/>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4 x 6 = ?</a:t>
            </a:r>
            <a:endParaRPr/>
          </a:p>
          <a:p>
            <a:pPr marL="114300" lvl="0" indent="0" algn="ctr" rtl="0">
              <a:lnSpc>
                <a:spcPct val="115000"/>
              </a:lnSpc>
              <a:spcBef>
                <a:spcPts val="0"/>
              </a:spcBef>
              <a:spcAft>
                <a:spcPts val="0"/>
              </a:spcAft>
              <a:buSzPts val="1800"/>
              <a:buNone/>
            </a:pPr>
            <a:r>
              <a:rPr lang="en-GB"/>
              <a:t>I know 4 x 5 = 20</a:t>
            </a:r>
            <a:endParaRPr/>
          </a:p>
          <a:p>
            <a:pPr marL="114300" lvl="0" indent="0" algn="ctr" rtl="0">
              <a:lnSpc>
                <a:spcPct val="115000"/>
              </a:lnSpc>
              <a:spcBef>
                <a:spcPts val="0"/>
              </a:spcBef>
              <a:spcAft>
                <a:spcPts val="0"/>
              </a:spcAft>
              <a:buSzPts val="1800"/>
              <a:buNone/>
            </a:pPr>
            <a:r>
              <a:rPr lang="en-GB"/>
              <a:t>Therefore, 20 + 4 = 24</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By using known facts from ‘easier’ times tables, children should be able to find answers with increasing speed. </a:t>
            </a:r>
            <a:endParaRPr/>
          </a:p>
          <a:p>
            <a:pPr marL="457200" lvl="0" indent="-228600" algn="l" rtl="0">
              <a:lnSpc>
                <a:spcPct val="115000"/>
              </a:lnSpc>
              <a:spcBef>
                <a:spcPts val="0"/>
              </a:spcBef>
              <a:spcAft>
                <a:spcPts val="0"/>
              </a:spcAft>
              <a:buSzPts val="1800"/>
              <a:buFont typeface="Nunito"/>
              <a:buNone/>
            </a:pPr>
            <a:endParaRPr/>
          </a:p>
        </p:txBody>
      </p:sp>
      <p:sp>
        <p:nvSpPr>
          <p:cNvPr id="191" name="Google Shape;191;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grpSp>
        <p:nvGrpSpPr>
          <p:cNvPr id="192" name="Google Shape;192;p14"/>
          <p:cNvGrpSpPr/>
          <p:nvPr/>
        </p:nvGrpSpPr>
        <p:grpSpPr>
          <a:xfrm>
            <a:off x="2290916" y="2669028"/>
            <a:ext cx="4562168" cy="1847231"/>
            <a:chOff x="2198555" y="2571750"/>
            <a:chExt cx="4562168" cy="1847231"/>
          </a:xfrm>
        </p:grpSpPr>
        <p:pic>
          <p:nvPicPr>
            <p:cNvPr id="193" name="Google Shape;193;p14"/>
            <p:cNvPicPr preferRelativeResize="0"/>
            <p:nvPr/>
          </p:nvPicPr>
          <p:blipFill rotWithShape="1">
            <a:blip r:embed="rId3">
              <a:alphaModFix/>
            </a:blip>
            <a:srcRect/>
            <a:stretch/>
          </p:blipFill>
          <p:spPr>
            <a:xfrm>
              <a:off x="2198555" y="2571750"/>
              <a:ext cx="369447" cy="369447"/>
            </a:xfrm>
            <a:prstGeom prst="rect">
              <a:avLst/>
            </a:prstGeom>
            <a:noFill/>
            <a:ln>
              <a:noFill/>
            </a:ln>
          </p:spPr>
        </p:pic>
        <p:pic>
          <p:nvPicPr>
            <p:cNvPr id="194" name="Google Shape;194;p14"/>
            <p:cNvPicPr preferRelativeResize="0"/>
            <p:nvPr/>
          </p:nvPicPr>
          <p:blipFill rotWithShape="1">
            <a:blip r:embed="rId3">
              <a:alphaModFix/>
            </a:blip>
            <a:srcRect/>
            <a:stretch/>
          </p:blipFill>
          <p:spPr>
            <a:xfrm>
              <a:off x="2618424" y="2571752"/>
              <a:ext cx="369447" cy="369447"/>
            </a:xfrm>
            <a:prstGeom prst="rect">
              <a:avLst/>
            </a:prstGeom>
            <a:noFill/>
            <a:ln>
              <a:noFill/>
            </a:ln>
          </p:spPr>
        </p:pic>
        <p:pic>
          <p:nvPicPr>
            <p:cNvPr id="195" name="Google Shape;195;p14"/>
            <p:cNvPicPr preferRelativeResize="0"/>
            <p:nvPr/>
          </p:nvPicPr>
          <p:blipFill rotWithShape="1">
            <a:blip r:embed="rId3">
              <a:alphaModFix/>
            </a:blip>
            <a:srcRect/>
            <a:stretch/>
          </p:blipFill>
          <p:spPr>
            <a:xfrm>
              <a:off x="3038293" y="2571751"/>
              <a:ext cx="369447" cy="369447"/>
            </a:xfrm>
            <a:prstGeom prst="rect">
              <a:avLst/>
            </a:prstGeom>
            <a:noFill/>
            <a:ln>
              <a:noFill/>
            </a:ln>
          </p:spPr>
        </p:pic>
        <p:pic>
          <p:nvPicPr>
            <p:cNvPr id="196" name="Google Shape;196;p14"/>
            <p:cNvPicPr preferRelativeResize="0"/>
            <p:nvPr/>
          </p:nvPicPr>
          <p:blipFill rotWithShape="1">
            <a:blip r:embed="rId3">
              <a:alphaModFix/>
            </a:blip>
            <a:srcRect/>
            <a:stretch/>
          </p:blipFill>
          <p:spPr>
            <a:xfrm>
              <a:off x="3458162" y="2571750"/>
              <a:ext cx="369447" cy="369447"/>
            </a:xfrm>
            <a:prstGeom prst="rect">
              <a:avLst/>
            </a:prstGeom>
            <a:noFill/>
            <a:ln>
              <a:noFill/>
            </a:ln>
          </p:spPr>
        </p:pic>
        <p:pic>
          <p:nvPicPr>
            <p:cNvPr id="197" name="Google Shape;197;p14"/>
            <p:cNvPicPr preferRelativeResize="0"/>
            <p:nvPr/>
          </p:nvPicPr>
          <p:blipFill rotWithShape="1">
            <a:blip r:embed="rId3">
              <a:alphaModFix/>
            </a:blip>
            <a:srcRect/>
            <a:stretch/>
          </p:blipFill>
          <p:spPr>
            <a:xfrm>
              <a:off x="2198555" y="2941197"/>
              <a:ext cx="369447" cy="369447"/>
            </a:xfrm>
            <a:prstGeom prst="rect">
              <a:avLst/>
            </a:prstGeom>
            <a:noFill/>
            <a:ln>
              <a:noFill/>
            </a:ln>
          </p:spPr>
        </p:pic>
        <p:pic>
          <p:nvPicPr>
            <p:cNvPr id="198" name="Google Shape;198;p14"/>
            <p:cNvPicPr preferRelativeResize="0"/>
            <p:nvPr/>
          </p:nvPicPr>
          <p:blipFill rotWithShape="1">
            <a:blip r:embed="rId3">
              <a:alphaModFix/>
            </a:blip>
            <a:srcRect/>
            <a:stretch/>
          </p:blipFill>
          <p:spPr>
            <a:xfrm>
              <a:off x="2618424" y="2941199"/>
              <a:ext cx="369447" cy="369447"/>
            </a:xfrm>
            <a:prstGeom prst="rect">
              <a:avLst/>
            </a:prstGeom>
            <a:noFill/>
            <a:ln>
              <a:noFill/>
            </a:ln>
          </p:spPr>
        </p:pic>
        <p:pic>
          <p:nvPicPr>
            <p:cNvPr id="199" name="Google Shape;199;p14"/>
            <p:cNvPicPr preferRelativeResize="0"/>
            <p:nvPr/>
          </p:nvPicPr>
          <p:blipFill rotWithShape="1">
            <a:blip r:embed="rId3">
              <a:alphaModFix/>
            </a:blip>
            <a:srcRect/>
            <a:stretch/>
          </p:blipFill>
          <p:spPr>
            <a:xfrm>
              <a:off x="3038293" y="2941198"/>
              <a:ext cx="369447" cy="369447"/>
            </a:xfrm>
            <a:prstGeom prst="rect">
              <a:avLst/>
            </a:prstGeom>
            <a:noFill/>
            <a:ln>
              <a:noFill/>
            </a:ln>
          </p:spPr>
        </p:pic>
        <p:pic>
          <p:nvPicPr>
            <p:cNvPr id="200" name="Google Shape;200;p14"/>
            <p:cNvPicPr preferRelativeResize="0"/>
            <p:nvPr/>
          </p:nvPicPr>
          <p:blipFill rotWithShape="1">
            <a:blip r:embed="rId3">
              <a:alphaModFix/>
            </a:blip>
            <a:srcRect/>
            <a:stretch/>
          </p:blipFill>
          <p:spPr>
            <a:xfrm>
              <a:off x="3458162" y="2941197"/>
              <a:ext cx="369447" cy="369447"/>
            </a:xfrm>
            <a:prstGeom prst="rect">
              <a:avLst/>
            </a:prstGeom>
            <a:noFill/>
            <a:ln>
              <a:noFill/>
            </a:ln>
          </p:spPr>
        </p:pic>
        <p:pic>
          <p:nvPicPr>
            <p:cNvPr id="201" name="Google Shape;201;p14"/>
            <p:cNvPicPr preferRelativeResize="0"/>
            <p:nvPr/>
          </p:nvPicPr>
          <p:blipFill rotWithShape="1">
            <a:blip r:embed="rId3">
              <a:alphaModFix/>
            </a:blip>
            <a:srcRect/>
            <a:stretch/>
          </p:blipFill>
          <p:spPr>
            <a:xfrm>
              <a:off x="2198555" y="3310644"/>
              <a:ext cx="369447" cy="369447"/>
            </a:xfrm>
            <a:prstGeom prst="rect">
              <a:avLst/>
            </a:prstGeom>
            <a:noFill/>
            <a:ln>
              <a:noFill/>
            </a:ln>
          </p:spPr>
        </p:pic>
        <p:pic>
          <p:nvPicPr>
            <p:cNvPr id="202" name="Google Shape;202;p14"/>
            <p:cNvPicPr preferRelativeResize="0"/>
            <p:nvPr/>
          </p:nvPicPr>
          <p:blipFill rotWithShape="1">
            <a:blip r:embed="rId3">
              <a:alphaModFix/>
            </a:blip>
            <a:srcRect/>
            <a:stretch/>
          </p:blipFill>
          <p:spPr>
            <a:xfrm>
              <a:off x="2618424" y="3310646"/>
              <a:ext cx="369447" cy="369447"/>
            </a:xfrm>
            <a:prstGeom prst="rect">
              <a:avLst/>
            </a:prstGeom>
            <a:noFill/>
            <a:ln>
              <a:noFill/>
            </a:ln>
          </p:spPr>
        </p:pic>
        <p:pic>
          <p:nvPicPr>
            <p:cNvPr id="203" name="Google Shape;203;p14"/>
            <p:cNvPicPr preferRelativeResize="0"/>
            <p:nvPr/>
          </p:nvPicPr>
          <p:blipFill rotWithShape="1">
            <a:blip r:embed="rId3">
              <a:alphaModFix/>
            </a:blip>
            <a:srcRect/>
            <a:stretch/>
          </p:blipFill>
          <p:spPr>
            <a:xfrm>
              <a:off x="3038293" y="3310645"/>
              <a:ext cx="369447" cy="369447"/>
            </a:xfrm>
            <a:prstGeom prst="rect">
              <a:avLst/>
            </a:prstGeom>
            <a:noFill/>
            <a:ln>
              <a:noFill/>
            </a:ln>
          </p:spPr>
        </p:pic>
        <p:pic>
          <p:nvPicPr>
            <p:cNvPr id="204" name="Google Shape;204;p14"/>
            <p:cNvPicPr preferRelativeResize="0"/>
            <p:nvPr/>
          </p:nvPicPr>
          <p:blipFill rotWithShape="1">
            <a:blip r:embed="rId3">
              <a:alphaModFix/>
            </a:blip>
            <a:srcRect/>
            <a:stretch/>
          </p:blipFill>
          <p:spPr>
            <a:xfrm>
              <a:off x="3458162" y="3310644"/>
              <a:ext cx="369447" cy="369447"/>
            </a:xfrm>
            <a:prstGeom prst="rect">
              <a:avLst/>
            </a:prstGeom>
            <a:noFill/>
            <a:ln>
              <a:noFill/>
            </a:ln>
          </p:spPr>
        </p:pic>
        <p:pic>
          <p:nvPicPr>
            <p:cNvPr id="205" name="Google Shape;205;p14"/>
            <p:cNvPicPr preferRelativeResize="0"/>
            <p:nvPr/>
          </p:nvPicPr>
          <p:blipFill rotWithShape="1">
            <a:blip r:embed="rId3">
              <a:alphaModFix/>
            </a:blip>
            <a:srcRect/>
            <a:stretch/>
          </p:blipFill>
          <p:spPr>
            <a:xfrm>
              <a:off x="2198555" y="3680089"/>
              <a:ext cx="369447" cy="369447"/>
            </a:xfrm>
            <a:prstGeom prst="rect">
              <a:avLst/>
            </a:prstGeom>
            <a:noFill/>
            <a:ln>
              <a:noFill/>
            </a:ln>
          </p:spPr>
        </p:pic>
        <p:pic>
          <p:nvPicPr>
            <p:cNvPr id="206" name="Google Shape;206;p14"/>
            <p:cNvPicPr preferRelativeResize="0"/>
            <p:nvPr/>
          </p:nvPicPr>
          <p:blipFill rotWithShape="1">
            <a:blip r:embed="rId3">
              <a:alphaModFix/>
            </a:blip>
            <a:srcRect/>
            <a:stretch/>
          </p:blipFill>
          <p:spPr>
            <a:xfrm>
              <a:off x="2618424" y="3680091"/>
              <a:ext cx="369447" cy="369447"/>
            </a:xfrm>
            <a:prstGeom prst="rect">
              <a:avLst/>
            </a:prstGeom>
            <a:noFill/>
            <a:ln>
              <a:noFill/>
            </a:ln>
          </p:spPr>
        </p:pic>
        <p:pic>
          <p:nvPicPr>
            <p:cNvPr id="207" name="Google Shape;207;p14"/>
            <p:cNvPicPr preferRelativeResize="0"/>
            <p:nvPr/>
          </p:nvPicPr>
          <p:blipFill rotWithShape="1">
            <a:blip r:embed="rId3">
              <a:alphaModFix/>
            </a:blip>
            <a:srcRect/>
            <a:stretch/>
          </p:blipFill>
          <p:spPr>
            <a:xfrm>
              <a:off x="3038293" y="3680090"/>
              <a:ext cx="369447" cy="369447"/>
            </a:xfrm>
            <a:prstGeom prst="rect">
              <a:avLst/>
            </a:prstGeom>
            <a:noFill/>
            <a:ln>
              <a:noFill/>
            </a:ln>
          </p:spPr>
        </p:pic>
        <p:pic>
          <p:nvPicPr>
            <p:cNvPr id="208" name="Google Shape;208;p14"/>
            <p:cNvPicPr preferRelativeResize="0"/>
            <p:nvPr/>
          </p:nvPicPr>
          <p:blipFill rotWithShape="1">
            <a:blip r:embed="rId3">
              <a:alphaModFix/>
            </a:blip>
            <a:srcRect/>
            <a:stretch/>
          </p:blipFill>
          <p:spPr>
            <a:xfrm>
              <a:off x="3458162" y="3680089"/>
              <a:ext cx="369447" cy="369447"/>
            </a:xfrm>
            <a:prstGeom prst="rect">
              <a:avLst/>
            </a:prstGeom>
            <a:noFill/>
            <a:ln>
              <a:noFill/>
            </a:ln>
          </p:spPr>
        </p:pic>
        <p:pic>
          <p:nvPicPr>
            <p:cNvPr id="209" name="Google Shape;209;p14"/>
            <p:cNvPicPr preferRelativeResize="0"/>
            <p:nvPr/>
          </p:nvPicPr>
          <p:blipFill rotWithShape="1">
            <a:blip r:embed="rId3">
              <a:alphaModFix/>
            </a:blip>
            <a:srcRect/>
            <a:stretch/>
          </p:blipFill>
          <p:spPr>
            <a:xfrm>
              <a:off x="2198555" y="4049532"/>
              <a:ext cx="369447" cy="369447"/>
            </a:xfrm>
            <a:prstGeom prst="rect">
              <a:avLst/>
            </a:prstGeom>
            <a:noFill/>
            <a:ln>
              <a:noFill/>
            </a:ln>
          </p:spPr>
        </p:pic>
        <p:pic>
          <p:nvPicPr>
            <p:cNvPr id="210" name="Google Shape;210;p14"/>
            <p:cNvPicPr preferRelativeResize="0"/>
            <p:nvPr/>
          </p:nvPicPr>
          <p:blipFill rotWithShape="1">
            <a:blip r:embed="rId3">
              <a:alphaModFix/>
            </a:blip>
            <a:srcRect/>
            <a:stretch/>
          </p:blipFill>
          <p:spPr>
            <a:xfrm>
              <a:off x="2618424" y="4049534"/>
              <a:ext cx="369447" cy="369447"/>
            </a:xfrm>
            <a:prstGeom prst="rect">
              <a:avLst/>
            </a:prstGeom>
            <a:noFill/>
            <a:ln>
              <a:noFill/>
            </a:ln>
          </p:spPr>
        </p:pic>
        <p:pic>
          <p:nvPicPr>
            <p:cNvPr id="211" name="Google Shape;211;p14"/>
            <p:cNvPicPr preferRelativeResize="0"/>
            <p:nvPr/>
          </p:nvPicPr>
          <p:blipFill rotWithShape="1">
            <a:blip r:embed="rId3">
              <a:alphaModFix/>
            </a:blip>
            <a:srcRect/>
            <a:stretch/>
          </p:blipFill>
          <p:spPr>
            <a:xfrm>
              <a:off x="3038293" y="4049533"/>
              <a:ext cx="369447" cy="369447"/>
            </a:xfrm>
            <a:prstGeom prst="rect">
              <a:avLst/>
            </a:prstGeom>
            <a:noFill/>
            <a:ln>
              <a:noFill/>
            </a:ln>
          </p:spPr>
        </p:pic>
        <p:pic>
          <p:nvPicPr>
            <p:cNvPr id="212" name="Google Shape;212;p14"/>
            <p:cNvPicPr preferRelativeResize="0"/>
            <p:nvPr/>
          </p:nvPicPr>
          <p:blipFill rotWithShape="1">
            <a:blip r:embed="rId3">
              <a:alphaModFix/>
            </a:blip>
            <a:srcRect/>
            <a:stretch/>
          </p:blipFill>
          <p:spPr>
            <a:xfrm>
              <a:off x="3458162" y="4049532"/>
              <a:ext cx="369447" cy="369447"/>
            </a:xfrm>
            <a:prstGeom prst="rect">
              <a:avLst/>
            </a:prstGeom>
            <a:noFill/>
            <a:ln>
              <a:noFill/>
            </a:ln>
          </p:spPr>
        </p:pic>
        <p:pic>
          <p:nvPicPr>
            <p:cNvPr id="213" name="Google Shape;213;p14"/>
            <p:cNvPicPr preferRelativeResize="0"/>
            <p:nvPr/>
          </p:nvPicPr>
          <p:blipFill rotWithShape="1">
            <a:blip r:embed="rId3">
              <a:alphaModFix/>
            </a:blip>
            <a:srcRect/>
            <a:stretch/>
          </p:blipFill>
          <p:spPr>
            <a:xfrm>
              <a:off x="5131669" y="3304874"/>
              <a:ext cx="369447" cy="369447"/>
            </a:xfrm>
            <a:prstGeom prst="rect">
              <a:avLst/>
            </a:prstGeom>
            <a:noFill/>
            <a:ln>
              <a:noFill/>
            </a:ln>
          </p:spPr>
        </p:pic>
        <p:pic>
          <p:nvPicPr>
            <p:cNvPr id="214" name="Google Shape;214;p14"/>
            <p:cNvPicPr preferRelativeResize="0"/>
            <p:nvPr/>
          </p:nvPicPr>
          <p:blipFill rotWithShape="1">
            <a:blip r:embed="rId3">
              <a:alphaModFix/>
            </a:blip>
            <a:srcRect/>
            <a:stretch/>
          </p:blipFill>
          <p:spPr>
            <a:xfrm>
              <a:off x="5551538" y="3304876"/>
              <a:ext cx="369447" cy="369447"/>
            </a:xfrm>
            <a:prstGeom prst="rect">
              <a:avLst/>
            </a:prstGeom>
            <a:noFill/>
            <a:ln>
              <a:noFill/>
            </a:ln>
          </p:spPr>
        </p:pic>
        <p:pic>
          <p:nvPicPr>
            <p:cNvPr id="215" name="Google Shape;215;p14"/>
            <p:cNvPicPr preferRelativeResize="0"/>
            <p:nvPr/>
          </p:nvPicPr>
          <p:blipFill rotWithShape="1">
            <a:blip r:embed="rId3">
              <a:alphaModFix/>
            </a:blip>
            <a:srcRect/>
            <a:stretch/>
          </p:blipFill>
          <p:spPr>
            <a:xfrm>
              <a:off x="5971407" y="3304875"/>
              <a:ext cx="369447" cy="369447"/>
            </a:xfrm>
            <a:prstGeom prst="rect">
              <a:avLst/>
            </a:prstGeom>
            <a:noFill/>
            <a:ln>
              <a:noFill/>
            </a:ln>
          </p:spPr>
        </p:pic>
        <p:pic>
          <p:nvPicPr>
            <p:cNvPr id="216" name="Google Shape;216;p14"/>
            <p:cNvPicPr preferRelativeResize="0"/>
            <p:nvPr/>
          </p:nvPicPr>
          <p:blipFill rotWithShape="1">
            <a:blip r:embed="rId3">
              <a:alphaModFix/>
            </a:blip>
            <a:srcRect/>
            <a:stretch/>
          </p:blipFill>
          <p:spPr>
            <a:xfrm>
              <a:off x="6391276" y="3304874"/>
              <a:ext cx="369447" cy="369447"/>
            </a:xfrm>
            <a:prstGeom prst="rect">
              <a:avLst/>
            </a:prstGeom>
            <a:noFill/>
            <a:ln>
              <a:noFill/>
            </a:ln>
          </p:spPr>
        </p:pic>
        <p:sp>
          <p:nvSpPr>
            <p:cNvPr id="217" name="Google Shape;217;p14"/>
            <p:cNvSpPr txBox="1"/>
            <p:nvPr/>
          </p:nvSpPr>
          <p:spPr>
            <a:xfrm>
              <a:off x="4340173" y="3372312"/>
              <a:ext cx="2820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best to prepare your child for the check</a:t>
            </a:r>
            <a:endParaRPr/>
          </a:p>
        </p:txBody>
      </p:sp>
      <p:sp>
        <p:nvSpPr>
          <p:cNvPr id="223" name="Google Shape;223;p15"/>
          <p:cNvSpPr txBox="1">
            <a:spLocks noGrp="1"/>
          </p:cNvSpPr>
          <p:nvPr>
            <p:ph type="body" idx="1"/>
          </p:nvPr>
        </p:nvSpPr>
        <p:spPr>
          <a:xfrm>
            <a:off x="311700" y="739302"/>
            <a:ext cx="8520600" cy="3923915"/>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Remind them that the check should last no more than </a:t>
            </a:r>
            <a:r>
              <a:rPr lang="en-GB" dirty="0">
                <a:solidFill>
                  <a:srgbClr val="283593"/>
                </a:solidFill>
              </a:rPr>
              <a:t>5 minutes.</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If you want to go over times tables, make them fun.</a:t>
            </a:r>
            <a:endParaRPr dirty="0"/>
          </a:p>
          <a:p>
            <a:pPr marL="457200" lvl="0" indent="-228600" algn="l" rtl="0">
              <a:lnSpc>
                <a:spcPct val="115000"/>
              </a:lnSpc>
              <a:spcBef>
                <a:spcPts val="0"/>
              </a:spcBef>
              <a:spcAft>
                <a:spcPts val="0"/>
              </a:spcAft>
              <a:buSzPts val="1800"/>
              <a:buFont typeface="Nunito"/>
              <a:buNone/>
            </a:pPr>
            <a:endParaRPr dirty="0"/>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dirty="0">
                <a:solidFill>
                  <a:srgbClr val="000000"/>
                </a:solidFill>
                <a:latin typeface="Arial"/>
                <a:ea typeface="Arial"/>
                <a:cs typeface="Arial"/>
                <a:sym typeface="Arial"/>
              </a:rPr>
              <a:t>If you have any concerns, talk to us. </a:t>
            </a:r>
            <a:endParaRPr dirty="0"/>
          </a:p>
          <a:p>
            <a:pPr marL="457200" marR="0" lvl="0" indent="-228600" algn="l" rtl="0">
              <a:lnSpc>
                <a:spcPct val="115000"/>
              </a:lnSpc>
              <a:spcBef>
                <a:spcPts val="0"/>
              </a:spcBef>
              <a:spcAft>
                <a:spcPts val="0"/>
              </a:spcAft>
              <a:buClr>
                <a:srgbClr val="595959"/>
              </a:buClr>
              <a:buSzPts val="1800"/>
              <a:buFont typeface="Nunito"/>
              <a:buNone/>
            </a:pPr>
            <a:endParaRPr b="0" i="0" u="none" strike="noStrike" cap="none" dirty="0">
              <a:solidFill>
                <a:srgbClr val="000000"/>
              </a:solidFill>
              <a:latin typeface="Arial"/>
              <a:ea typeface="Arial"/>
              <a:cs typeface="Arial"/>
              <a:sym typeface="Arial"/>
            </a:endParaRPr>
          </a:p>
          <a:p>
            <a:pPr marL="457200" marR="0" lvl="0" indent="-342900" algn="l" rtl="0">
              <a:lnSpc>
                <a:spcPct val="115000"/>
              </a:lnSpc>
              <a:spcBef>
                <a:spcPts val="0"/>
              </a:spcBef>
              <a:spcAft>
                <a:spcPts val="0"/>
              </a:spcAft>
              <a:buClr>
                <a:srgbClr val="595959"/>
              </a:buClr>
              <a:buSzPts val="1800"/>
              <a:buFont typeface="Nunito"/>
              <a:buChar char="●"/>
            </a:pPr>
            <a:r>
              <a:rPr lang="en-GB" dirty="0">
                <a:solidFill>
                  <a:srgbClr val="000000"/>
                </a:solidFill>
                <a:latin typeface="Arial"/>
                <a:ea typeface="Arial"/>
                <a:cs typeface="Arial"/>
                <a:sym typeface="Arial"/>
              </a:rPr>
              <a:t>If your child has any concerns, encourage them to talk to a trusted adult who can help them.</a:t>
            </a:r>
            <a:endParaRPr dirty="0"/>
          </a:p>
          <a:p>
            <a:pPr marL="457200" marR="0" lvl="0" indent="-228600" algn="l" rtl="0">
              <a:lnSpc>
                <a:spcPct val="115000"/>
              </a:lnSpc>
              <a:spcBef>
                <a:spcPts val="0"/>
              </a:spcBef>
              <a:spcAft>
                <a:spcPts val="0"/>
              </a:spcAft>
              <a:buClr>
                <a:srgbClr val="595959"/>
              </a:buClr>
              <a:buSzPts val="1800"/>
              <a:buFont typeface="Nunito"/>
              <a:buNone/>
            </a:pPr>
            <a:endParaRPr dirty="0">
              <a:solidFill>
                <a:srgbClr val="000000"/>
              </a:solidFill>
            </a:endParaRPr>
          </a:p>
        </p:txBody>
      </p:sp>
      <p:sp>
        <p:nvSpPr>
          <p:cNvPr id="224" name="Google Shape;224;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can you help?</a:t>
            </a:r>
          </a:p>
        </p:txBody>
      </p:sp>
      <p:sp>
        <p:nvSpPr>
          <p:cNvPr id="3" name="Text Placeholder 2"/>
          <p:cNvSpPr>
            <a:spLocks noGrp="1"/>
          </p:cNvSpPr>
          <p:nvPr>
            <p:ph type="body" idx="1"/>
          </p:nvPr>
        </p:nvSpPr>
        <p:spPr>
          <a:xfrm>
            <a:off x="311700" y="515258"/>
            <a:ext cx="8520600" cy="4318000"/>
          </a:xfrm>
        </p:spPr>
        <p:txBody>
          <a:bodyPr/>
          <a:lstStyle/>
          <a:p>
            <a:endParaRPr lang="en-GB" dirty="0"/>
          </a:p>
          <a:p>
            <a:r>
              <a:rPr lang="en-GB" dirty="0"/>
              <a:t>Practise times tables with them – little and often is the key to success!  Singing/chanting in the car, climbing up the stairs, walking to school – every little helps. </a:t>
            </a:r>
          </a:p>
          <a:p>
            <a:r>
              <a:rPr lang="en-GB" dirty="0"/>
              <a:t>Encourage them to practise the times tables they find trickiest. </a:t>
            </a:r>
          </a:p>
          <a:p>
            <a:r>
              <a:rPr lang="en-GB" dirty="0"/>
              <a:t>Share your own vulnerabilities with them.  What do you find hard?  </a:t>
            </a:r>
          </a:p>
          <a:p>
            <a:r>
              <a:rPr lang="en-GB" dirty="0"/>
              <a:t>Let them know it’s OK not to know…yet.  Practise makes progress.</a:t>
            </a:r>
          </a:p>
          <a:p>
            <a:r>
              <a:rPr lang="en-GB" dirty="0"/>
              <a:t>Ensure they are completing homework.</a:t>
            </a:r>
          </a:p>
          <a:p>
            <a:r>
              <a:rPr lang="en-GB" dirty="0"/>
              <a:t>Find their personal preferred way to learn their times tables and roll with it.  Some children love patterns, some love to sing, some like games and some prefer just to learn them by rote.  </a:t>
            </a:r>
          </a:p>
          <a:p>
            <a:endParaRPr lang="en-GB" dirty="0"/>
          </a:p>
          <a:p>
            <a:pPr marL="114300" indent="0">
              <a:buNone/>
            </a:pPr>
            <a:r>
              <a:rPr lang="en-GB" dirty="0"/>
              <a:t>One thing we do know is that games are an easy way to get engagement.  We are now going to play some easy to learn games.  These are quick, low stakes and, most importantly, fun. </a:t>
            </a:r>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21</a:t>
            </a:fld>
            <a:endParaRPr lang="en-GB"/>
          </a:p>
        </p:txBody>
      </p:sp>
    </p:spTree>
    <p:extLst>
      <p:ext uri="{BB962C8B-B14F-4D97-AF65-F5344CB8AC3E}">
        <p14:creationId xmlns:p14="http://schemas.microsoft.com/office/powerpoint/2010/main" val="34690231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2759" y="1924564"/>
            <a:ext cx="8520600" cy="434776"/>
          </a:xfrm>
        </p:spPr>
        <p:txBody>
          <a:bodyPr/>
          <a:lstStyle/>
          <a:p>
            <a:r>
              <a:rPr lang="en-GB" dirty="0"/>
              <a:t>Any other questions?</a:t>
            </a:r>
            <a:br>
              <a:rPr lang="en-GB" dirty="0"/>
            </a:br>
            <a:br>
              <a:rPr lang="en-GB" dirty="0"/>
            </a:br>
            <a:r>
              <a:rPr lang="en-GB" dirty="0"/>
              <a:t>Thank you for joining us.</a:t>
            </a:r>
          </a:p>
        </p:txBody>
      </p:sp>
      <p:sp>
        <p:nvSpPr>
          <p:cNvPr id="3" name="Text Placeholder 2"/>
          <p:cNvSpPr>
            <a:spLocks noGrp="1"/>
          </p:cNvSpPr>
          <p:nvPr>
            <p:ph type="body" idx="1"/>
          </p:nvPr>
        </p:nvSpPr>
        <p:spPr/>
        <p:txBody>
          <a:bodyPr/>
          <a:lstStyle/>
          <a:p>
            <a:pPr marL="114300" indent="0">
              <a:buNone/>
            </a:pPr>
            <a:endParaRPr lang="en-GB" dirty="0"/>
          </a:p>
          <a:p>
            <a:pPr marL="114300" indent="0">
              <a:buNone/>
            </a:pPr>
            <a:endParaRPr lang="en-GB" dirty="0"/>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22</a:t>
            </a:fld>
            <a:endParaRPr lang="en-GB"/>
          </a:p>
        </p:txBody>
      </p:sp>
    </p:spTree>
    <p:extLst>
      <p:ext uri="{BB962C8B-B14F-4D97-AF65-F5344CB8AC3E}">
        <p14:creationId xmlns:p14="http://schemas.microsoft.com/office/powerpoint/2010/main" val="1122795762"/>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TotalTime>
  <Words>2437</Words>
  <Application>Microsoft Office PowerPoint</Application>
  <PresentationFormat>On-screen Show (16:9)</PresentationFormat>
  <Paragraphs>209</Paragraphs>
  <Slides>22</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Nunito Sans SemiBold</vt:lpstr>
      <vt:lpstr>Nunito</vt:lpstr>
      <vt:lpstr>Arial</vt:lpstr>
      <vt:lpstr>TSL</vt:lpstr>
      <vt:lpstr>Year 4 Multiplication Presentation and Workshop  Thank you for joining us today.</vt:lpstr>
      <vt:lpstr>A quick introduction to how we approach teaching times tables in school</vt:lpstr>
      <vt:lpstr>PowerPoint Presentation</vt:lpstr>
      <vt:lpstr>Homework</vt:lpstr>
      <vt:lpstr>Important information about multiplication tables check (MTC)</vt:lpstr>
      <vt:lpstr>When the check will take place</vt:lpstr>
      <vt:lpstr>How the check is carried out</vt:lpstr>
      <vt:lpstr>Specific arrangements for the check </vt:lpstr>
      <vt:lpstr>The check questions</vt:lpstr>
      <vt:lpstr>More information about the questions</vt:lpstr>
      <vt:lpstr>Your turn</vt:lpstr>
      <vt:lpstr>Any questions related to the Multiplication Tables Check?</vt:lpstr>
      <vt:lpstr>Ways to support times table knowledge which we will explore in a moment: </vt:lpstr>
      <vt:lpstr>Counting and looking for patterns</vt:lpstr>
      <vt:lpstr>Repeated addition</vt:lpstr>
      <vt:lpstr>Multiplication is commutative</vt:lpstr>
      <vt:lpstr>Multiplication is the inverse of division</vt:lpstr>
      <vt:lpstr>Fact families</vt:lpstr>
      <vt:lpstr>Using known facts</vt:lpstr>
      <vt:lpstr>How best to prepare your child for the check</vt:lpstr>
      <vt:lpstr>How can you help?</vt:lpstr>
      <vt:lpstr>Any other questions?  Thank you for joining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Multiplication Tables Check 2026 Presentation for Parents, Carers &amp; Guardians</dc:title>
  <dc:creator>Hannah Searle - Work</dc:creator>
  <cp:lastModifiedBy>Mrs Hillerton</cp:lastModifiedBy>
  <cp:revision>12</cp:revision>
  <dcterms:modified xsi:type="dcterms:W3CDTF">2026-03-19T20:23:38Z</dcterms:modified>
</cp:coreProperties>
</file>