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9" r:id="rId13"/>
    <p:sldId id="283" r:id="rId14"/>
    <p:sldId id="284" r:id="rId15"/>
    <p:sldId id="285" r:id="rId16"/>
    <p:sldId id="282" r:id="rId17"/>
    <p:sldId id="281" r:id="rId18"/>
    <p:sldId id="273" r:id="rId19"/>
    <p:sldId id="274" r:id="rId20"/>
    <p:sldId id="277" r:id="rId21"/>
    <p:sldId id="275" r:id="rId22"/>
    <p:sldId id="278" r:id="rId23"/>
    <p:sldId id="279" r:id="rId24"/>
    <p:sldId id="286" r:id="rId25"/>
    <p:sldId id="289" r:id="rId26"/>
    <p:sldId id="287" r:id="rId27"/>
    <p:sldId id="288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377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025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850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432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196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85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420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921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378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944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36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63022-249C-4EAD-AC66-EFE271DBFBC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BC5ED-9B9C-45D5-A948-431B280B4F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031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7.jpg"/><Relationship Id="rId5" Type="http://schemas.openxmlformats.org/officeDocument/2006/relationships/image" Target="../media/image18.png"/><Relationship Id="rId10" Type="http://schemas.openxmlformats.org/officeDocument/2006/relationships/image" Target="../media/image26.jpeg"/><Relationship Id="rId4" Type="http://schemas.openxmlformats.org/officeDocument/2006/relationships/image" Target="../media/image17.png"/><Relationship Id="rId9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nationalonlinesafety.com/resources/platform-guides/" TargetMode="External"/><Relationship Id="rId7" Type="http://schemas.openxmlformats.org/officeDocument/2006/relationships/image" Target="../media/image32.png"/><Relationship Id="rId2" Type="http://schemas.openxmlformats.org/officeDocument/2006/relationships/hyperlink" Target="https://learning.nspcc.org.uk/research-resources/schools/share-aware-teaching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ing.nspcc.org.uk/research-resources/schools/share-aware-teaching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345086" y="2967335"/>
            <a:ext cx="550182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WELCOME</a:t>
            </a:r>
            <a:endParaRPr lang="en-US" sz="96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333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398"/>
            <a:ext cx="12096750" cy="660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01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6821" y="238897"/>
            <a:ext cx="11038358" cy="613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19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7" y="61912"/>
            <a:ext cx="12087225" cy="673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37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708" y="21872"/>
            <a:ext cx="11840384" cy="663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72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7618" y="560173"/>
            <a:ext cx="10800425" cy="6030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86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2153" y="428368"/>
            <a:ext cx="11000431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56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5504" y="318357"/>
            <a:ext cx="11380992" cy="6365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37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5356" y="238897"/>
            <a:ext cx="11195347" cy="623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22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451" y="296562"/>
            <a:ext cx="11399236" cy="6030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5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1098" y="365125"/>
            <a:ext cx="9551366" cy="531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57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3148"/>
          <a:stretch/>
        </p:blipFill>
        <p:spPr>
          <a:xfrm>
            <a:off x="505757" y="282745"/>
            <a:ext cx="11113817" cy="6029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18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7" y="53875"/>
            <a:ext cx="10515600" cy="1088232"/>
          </a:xfrm>
        </p:spPr>
        <p:txBody>
          <a:bodyPr/>
          <a:lstStyle/>
          <a:p>
            <a:r>
              <a:rPr lang="en-GB" b="1" dirty="0" smtClean="0">
                <a:solidFill>
                  <a:srgbClr val="00B050"/>
                </a:solidFill>
              </a:rPr>
              <a:t>Apps &amp; games…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72162" y="257860"/>
            <a:ext cx="6096000" cy="67976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Games where </a:t>
            </a:r>
            <a:r>
              <a:rPr lang="en-GB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talk </a:t>
            </a:r>
            <a:r>
              <a:rPr lang="en-GB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strangers:</a:t>
            </a:r>
            <a:endParaRPr lang="en-GB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Roblox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Whatsapp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Tik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Minecraft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Kill shop bravo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 of cubes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YouTube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Instagram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Fortnite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Sea of thieves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Destiny 1 &amp; 2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Fifa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Call of Duty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1142107"/>
            <a:ext cx="3640138" cy="2514600"/>
          </a:xfrm>
          <a:prstGeom prst="rect">
            <a:avLst/>
          </a:prstGeom>
        </p:spPr>
      </p:pic>
      <p:sp>
        <p:nvSpPr>
          <p:cNvPr id="13" name="Oval Callout 12"/>
          <p:cNvSpPr/>
          <p:nvPr/>
        </p:nvSpPr>
        <p:spPr>
          <a:xfrm>
            <a:off x="228600" y="3390900"/>
            <a:ext cx="5503862" cy="3064500"/>
          </a:xfrm>
          <a:prstGeom prst="wedgeEllipseCallout">
            <a:avLst>
              <a:gd name="adj1" fmla="val -46687"/>
              <a:gd name="adj2" fmla="val 49073"/>
            </a:avLst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 smtClean="0">
              <a:solidFill>
                <a:srgbClr val="0070C0"/>
              </a:solidFill>
            </a:endParaRPr>
          </a:p>
          <a:p>
            <a:pPr algn="ctr"/>
            <a:r>
              <a:rPr lang="en-GB" sz="2100" dirty="0" smtClean="0">
                <a:solidFill>
                  <a:srgbClr val="0070C0"/>
                </a:solidFill>
              </a:rPr>
              <a:t>“</a:t>
            </a:r>
            <a:r>
              <a:rPr lang="en-GB" sz="2100" dirty="0">
                <a:solidFill>
                  <a:srgbClr val="0070C0"/>
                </a:solidFill>
              </a:rPr>
              <a:t>On the Xbox </a:t>
            </a:r>
            <a:r>
              <a:rPr lang="en-GB" sz="2100" dirty="0" smtClean="0">
                <a:solidFill>
                  <a:srgbClr val="0070C0"/>
                </a:solidFill>
              </a:rPr>
              <a:t>you </a:t>
            </a:r>
            <a:r>
              <a:rPr lang="en-GB" sz="2100" dirty="0">
                <a:solidFill>
                  <a:srgbClr val="0070C0"/>
                </a:solidFill>
              </a:rPr>
              <a:t>can friend request random people and speak to them on chat. People add me and I can speak to them on my headphones if I want to. It’s funny to add random people</a:t>
            </a:r>
            <a:r>
              <a:rPr lang="en-GB" sz="2100" dirty="0" smtClean="0">
                <a:solidFill>
                  <a:srgbClr val="0070C0"/>
                </a:solidFill>
              </a:rPr>
              <a:t>.” </a:t>
            </a:r>
          </a:p>
          <a:p>
            <a:pPr algn="ctr"/>
            <a:r>
              <a:rPr lang="en-GB" sz="2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Year 4 child.</a:t>
            </a:r>
            <a:endParaRPr lang="en-GB" sz="21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endParaRPr lang="en-GB" sz="2000" dirty="0"/>
          </a:p>
        </p:txBody>
      </p:sp>
      <p:sp>
        <p:nvSpPr>
          <p:cNvPr id="14" name="Oval Callout 13"/>
          <p:cNvSpPr/>
          <p:nvPr/>
        </p:nvSpPr>
        <p:spPr>
          <a:xfrm>
            <a:off x="4533900" y="1043330"/>
            <a:ext cx="4983162" cy="3064500"/>
          </a:xfrm>
          <a:prstGeom prst="wedgeEllipseCallout">
            <a:avLst>
              <a:gd name="adj1" fmla="val 57663"/>
              <a:gd name="adj2" fmla="val 52265"/>
            </a:avLst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rgbClr val="00B050"/>
                </a:solidFill>
              </a:rPr>
              <a:t>“Chat from strangers comes up on my screen but my Mum &amp; Dad have told me that I am not allowed to chat back.” </a:t>
            </a:r>
          </a:p>
          <a:p>
            <a:pPr algn="ctr"/>
            <a:r>
              <a:rPr lang="en-GB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Year 3 </a:t>
            </a:r>
            <a:r>
              <a:rPr lang="en-GB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child</a:t>
            </a:r>
            <a:r>
              <a:rPr lang="en-GB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en-GB" sz="2400" dirty="0">
              <a:solidFill>
                <a:srgbClr val="00B050"/>
              </a:solidFill>
            </a:endParaRPr>
          </a:p>
        </p:txBody>
      </p:sp>
      <p:sp>
        <p:nvSpPr>
          <p:cNvPr id="15" name="Oval Callout 14"/>
          <p:cNvSpPr/>
          <p:nvPr/>
        </p:nvSpPr>
        <p:spPr>
          <a:xfrm>
            <a:off x="5872162" y="4360009"/>
            <a:ext cx="3784600" cy="2249770"/>
          </a:xfrm>
          <a:prstGeom prst="wedgeEllipseCallout">
            <a:avLst>
              <a:gd name="adj1" fmla="val 48563"/>
              <a:gd name="adj2" fmla="val 53849"/>
            </a:avLst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“Some people say mean things to me on games. Sometimes you can report them.” </a:t>
            </a:r>
          </a:p>
          <a:p>
            <a:pPr algn="ctr"/>
            <a:r>
              <a:rPr lang="en-GB" sz="2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Year 3 </a:t>
            </a:r>
            <a:r>
              <a:rPr lang="en-GB" sz="20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child</a:t>
            </a:r>
            <a:r>
              <a:rPr lang="en-GB" sz="2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9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0006" y="-1823"/>
            <a:ext cx="10515600" cy="1325563"/>
          </a:xfrm>
        </p:spPr>
        <p:txBody>
          <a:bodyPr/>
          <a:lstStyle/>
          <a:p>
            <a:r>
              <a:rPr lang="en-GB" b="1" dirty="0" smtClean="0">
                <a:solidFill>
                  <a:srgbClr val="00B050"/>
                </a:solidFill>
              </a:rPr>
              <a:t>Apps &amp; games…</a:t>
            </a:r>
            <a:endParaRPr lang="en-GB" b="1" dirty="0">
              <a:solidFill>
                <a:srgbClr val="00B050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62" y="1309687"/>
            <a:ext cx="3181350" cy="1590675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703" y="169862"/>
            <a:ext cx="2279650" cy="22796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2" t="25433" r="8839" b="42099"/>
          <a:stretch/>
        </p:blipFill>
        <p:spPr>
          <a:xfrm>
            <a:off x="189565" y="5641038"/>
            <a:ext cx="4673600" cy="10181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62" y="3971921"/>
            <a:ext cx="3267075" cy="12001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940647" y="6150114"/>
            <a:ext cx="20992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</a:rPr>
              <a:t>Year </a:t>
            </a:r>
            <a:r>
              <a:rPr lang="en-GB" sz="4000" b="1" dirty="0" smtClean="0">
                <a:solidFill>
                  <a:srgbClr val="00B050"/>
                </a:solidFill>
              </a:rPr>
              <a:t>3&amp;4</a:t>
            </a:r>
            <a:endParaRPr lang="en-GB" sz="4000" dirty="0"/>
          </a:p>
        </p:txBody>
      </p:sp>
      <p:sp>
        <p:nvSpPr>
          <p:cNvPr id="4" name="Rectangle 3"/>
          <p:cNvSpPr/>
          <p:nvPr/>
        </p:nvSpPr>
        <p:spPr>
          <a:xfrm>
            <a:off x="9138444" y="194468"/>
            <a:ext cx="2654300" cy="5960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Minecraft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Jetpack joy ride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Fifa 19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Candy Crush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Onrush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Mario Bros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Hungry whales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Coin Master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Tetris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Minion Rush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The Crew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Blob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World of Cubes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Snapchat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solidFill>
                  <a:srgbClr val="00B050"/>
                </a:solidFill>
                <a:latin typeface="+mj-lt"/>
                <a:ea typeface="+mj-ea"/>
                <a:cs typeface="+mj-cs"/>
              </a:rPr>
              <a:t>Tik</a:t>
            </a:r>
            <a:r>
              <a:rPr lang="en-GB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GB" dirty="0" err="1">
                <a:solidFill>
                  <a:srgbClr val="00B050"/>
                </a:solidFill>
                <a:latin typeface="+mj-lt"/>
                <a:ea typeface="+mj-ea"/>
                <a:cs typeface="+mj-cs"/>
              </a:rPr>
              <a:t>Tok</a:t>
            </a:r>
            <a:endParaRPr lang="en-GB" dirty="0">
              <a:solidFill>
                <a:srgbClr val="00B05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023" y="2663355"/>
            <a:ext cx="1800897" cy="18008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088" y="5087098"/>
            <a:ext cx="1537356" cy="15373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587" y="605758"/>
            <a:ext cx="1688693" cy="168869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180" y="4126077"/>
            <a:ext cx="1729699" cy="17296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29" y="2663355"/>
            <a:ext cx="2952750" cy="1071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55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407" y="-4579"/>
            <a:ext cx="10515600" cy="1325563"/>
          </a:xfrm>
        </p:spPr>
        <p:txBody>
          <a:bodyPr/>
          <a:lstStyle/>
          <a:p>
            <a:r>
              <a:rPr lang="en-GB" b="1" dirty="0" smtClean="0">
                <a:solidFill>
                  <a:srgbClr val="7030A0"/>
                </a:solidFill>
              </a:rPr>
              <a:t>Apps &amp; games…</a:t>
            </a:r>
            <a:endParaRPr lang="en-GB" b="1" dirty="0">
              <a:solidFill>
                <a:srgbClr val="7030A0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435" y="5279726"/>
            <a:ext cx="3014845" cy="1507423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996" y="245878"/>
            <a:ext cx="2279650" cy="22796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940647" y="6150114"/>
            <a:ext cx="20992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7030A0"/>
                </a:solidFill>
              </a:rPr>
              <a:t>Year </a:t>
            </a:r>
            <a:r>
              <a:rPr lang="en-GB" sz="4000" b="1" dirty="0" smtClean="0">
                <a:solidFill>
                  <a:srgbClr val="7030A0"/>
                </a:solidFill>
              </a:rPr>
              <a:t>5&amp;6</a:t>
            </a:r>
            <a:endParaRPr lang="en-GB" sz="4000" dirty="0">
              <a:solidFill>
                <a:srgbClr val="7030A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38444" y="194468"/>
            <a:ext cx="2654300" cy="6373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Helix Jump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err="1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Pokemon</a:t>
            </a: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 Go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Fortnite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YouTube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Roblox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err="1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Friv</a:t>
            </a:r>
            <a:endParaRPr lang="en-GB" dirty="0" smtClean="0">
              <a:solidFill>
                <a:srgbClr val="7030A0"/>
              </a:solidFill>
              <a:latin typeface="+mj-lt"/>
              <a:ea typeface="+mj-ea"/>
              <a:cs typeface="+mj-cs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Fifa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Netflix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Call of Duty Black Ops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Shadow Fight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Minecraft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Slices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Battle Lands Royale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Fruit Ninja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Coin master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n-GB" dirty="0">
              <a:solidFill>
                <a:srgbClr val="7030A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348" y="1626351"/>
            <a:ext cx="1098223" cy="10982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39" y="1320984"/>
            <a:ext cx="1192241" cy="11922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374" y="465340"/>
            <a:ext cx="1688693" cy="168869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45" y="3095615"/>
            <a:ext cx="3246634" cy="15049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183" y="4606131"/>
            <a:ext cx="2251869" cy="225186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" y="5228421"/>
            <a:ext cx="2326721" cy="13960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686" y="3368117"/>
            <a:ext cx="2145347" cy="13631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680" y="2830895"/>
            <a:ext cx="2895600" cy="194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00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7 questions to ask your child…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533525"/>
            <a:ext cx="10515600" cy="4351338"/>
          </a:xfrm>
        </p:spPr>
        <p:txBody>
          <a:bodyPr anchor="ctr"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Which apps/games are you using at the moment?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Which websites do you enjoy using? Why?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How does this game work? Can I play too?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Do you have any online friends?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Do you know where to go for help?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Do you know what your personal information is?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Do you know your limits?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0" y="4431474"/>
            <a:ext cx="2971800" cy="2147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88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83127" y="0"/>
            <a:ext cx="12275127" cy="4351338"/>
          </a:xfrm>
        </p:spPr>
        <p:txBody>
          <a:bodyPr/>
          <a:lstStyle/>
          <a:p>
            <a:endParaRPr lang="en-GB" u="sng" dirty="0">
              <a:hlinkClick r:id="rId2"/>
            </a:endParaRPr>
          </a:p>
          <a:p>
            <a:r>
              <a:rPr lang="en-GB" u="sng" dirty="0" smtClean="0">
                <a:hlinkClick r:id="rId2"/>
              </a:rPr>
              <a:t>https</a:t>
            </a:r>
            <a:r>
              <a:rPr lang="en-GB" u="sng" dirty="0">
                <a:hlinkClick r:id="rId2"/>
              </a:rPr>
              <a:t>://learning.nspcc.org.uk/research-resources/schools/share-aware-teaching</a:t>
            </a:r>
            <a:r>
              <a:rPr lang="en-GB" u="sng" dirty="0" smtClean="0">
                <a:hlinkClick r:id="rId2"/>
              </a:rPr>
              <a:t>/</a:t>
            </a:r>
            <a:endParaRPr lang="en-GB" u="sng" dirty="0" smtClean="0"/>
          </a:p>
          <a:p>
            <a:endParaRPr lang="en-GB" u="sng" dirty="0"/>
          </a:p>
          <a:p>
            <a:r>
              <a:rPr lang="en-GB" u="sng" dirty="0">
                <a:hlinkClick r:id="rId3"/>
              </a:rPr>
              <a:t>https://nationalonlinesafety.com/resources/platform-guides</a:t>
            </a:r>
            <a:r>
              <a:rPr lang="en-GB" u="sng" dirty="0" smtClean="0">
                <a:hlinkClick r:id="rId3"/>
              </a:rPr>
              <a:t>/</a:t>
            </a:r>
            <a:endParaRPr lang="en-GB" u="sng" dirty="0" smtClean="0"/>
          </a:p>
          <a:p>
            <a:endParaRPr lang="en-GB" u="sng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6628" y="1279567"/>
            <a:ext cx="2000250" cy="1028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7370" y="2512429"/>
            <a:ext cx="3176708" cy="41557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5397" y="2578711"/>
            <a:ext cx="4036077" cy="40596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679" y="2308267"/>
            <a:ext cx="3192822" cy="435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59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776" b="1779"/>
          <a:stretch/>
        </p:blipFill>
        <p:spPr>
          <a:xfrm>
            <a:off x="838200" y="469900"/>
            <a:ext cx="10587678" cy="568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27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8283" y="634313"/>
            <a:ext cx="9097290" cy="501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4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174" r="4972"/>
          <a:stretch/>
        </p:blipFill>
        <p:spPr>
          <a:xfrm>
            <a:off x="1556092" y="774700"/>
            <a:ext cx="9073808" cy="520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93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2546" y="609600"/>
            <a:ext cx="9941254" cy="5476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584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277"/>
          <a:stretch/>
        </p:blipFill>
        <p:spPr>
          <a:xfrm>
            <a:off x="1186877" y="659027"/>
            <a:ext cx="10516451" cy="5182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6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278"/>
          <a:stretch/>
        </p:blipFill>
        <p:spPr>
          <a:xfrm>
            <a:off x="1364449" y="856735"/>
            <a:ext cx="9463102" cy="523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89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207962"/>
            <a:ext cx="10515600" cy="1325563"/>
          </a:xfrm>
        </p:spPr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7 questions to ask your child…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533525"/>
            <a:ext cx="10515600" cy="4351338"/>
          </a:xfrm>
        </p:spPr>
        <p:txBody>
          <a:bodyPr anchor="ctr">
            <a:normAutofit fontScale="85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Which apps/games are you using at the moment?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Which websites do you enjoy using? Why?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How does this game work? Can I play too?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Do you have any online friends?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Do you know where to go for help?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Do you know what your personal information is?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/>
              <a:t>Do you know your limits?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0" y="4431474"/>
            <a:ext cx="2971800" cy="2147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8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>
                <a:hlinkClick r:id="rId2"/>
              </a:rPr>
              <a:t>https://learning.nspcc.org.uk/research-resources/schools/share-aware-teaching/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4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84572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677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1431</TotalTime>
  <Words>344</Words>
  <Application>Microsoft Office PowerPoint</Application>
  <PresentationFormat>Widescreen</PresentationFormat>
  <Paragraphs>80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Apps &amp; games…</vt:lpstr>
      <vt:lpstr>Apps &amp; games…</vt:lpstr>
      <vt:lpstr>Apps &amp; games…</vt:lpstr>
      <vt:lpstr>7 questions to ask your child…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7 questions to ask your child…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Peters</dc:creator>
  <cp:lastModifiedBy>Sarah Peters</cp:lastModifiedBy>
  <cp:revision>21</cp:revision>
  <dcterms:created xsi:type="dcterms:W3CDTF">2019-03-18T21:21:26Z</dcterms:created>
  <dcterms:modified xsi:type="dcterms:W3CDTF">2019-03-21T10:14:18Z</dcterms:modified>
</cp:coreProperties>
</file>