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4" r:id="rId1"/>
  </p:sldMasterIdLst>
  <p:notesMasterIdLst>
    <p:notesMasterId r:id="rId42"/>
  </p:notesMasterIdLst>
  <p:handoutMasterIdLst>
    <p:handoutMasterId r:id="rId43"/>
  </p:handoutMasterIdLst>
  <p:sldIdLst>
    <p:sldId id="277" r:id="rId2"/>
    <p:sldId id="268" r:id="rId3"/>
    <p:sldId id="257" r:id="rId4"/>
    <p:sldId id="269" r:id="rId5"/>
    <p:sldId id="271" r:id="rId6"/>
    <p:sldId id="296" r:id="rId7"/>
    <p:sldId id="297" r:id="rId8"/>
    <p:sldId id="298" r:id="rId9"/>
    <p:sldId id="303" r:id="rId10"/>
    <p:sldId id="258" r:id="rId11"/>
    <p:sldId id="308" r:id="rId12"/>
    <p:sldId id="266" r:id="rId13"/>
    <p:sldId id="275" r:id="rId14"/>
    <p:sldId id="265" r:id="rId15"/>
    <p:sldId id="312" r:id="rId16"/>
    <p:sldId id="313" r:id="rId17"/>
    <p:sldId id="307" r:id="rId18"/>
    <p:sldId id="315" r:id="rId19"/>
    <p:sldId id="314" r:id="rId20"/>
    <p:sldId id="279" r:id="rId21"/>
    <p:sldId id="280" r:id="rId22"/>
    <p:sldId id="281" r:id="rId23"/>
    <p:sldId id="282" r:id="rId24"/>
    <p:sldId id="284" r:id="rId25"/>
    <p:sldId id="285" r:id="rId26"/>
    <p:sldId id="286" r:id="rId27"/>
    <p:sldId id="287" r:id="rId28"/>
    <p:sldId id="288" r:id="rId29"/>
    <p:sldId id="289" r:id="rId30"/>
    <p:sldId id="290" r:id="rId31"/>
    <p:sldId id="291" r:id="rId32"/>
    <p:sldId id="292" r:id="rId33"/>
    <p:sldId id="293" r:id="rId34"/>
    <p:sldId id="294" r:id="rId35"/>
    <p:sldId id="311" r:id="rId36"/>
    <p:sldId id="316" r:id="rId37"/>
    <p:sldId id="317" r:id="rId38"/>
    <p:sldId id="318" r:id="rId39"/>
    <p:sldId id="319" r:id="rId40"/>
    <p:sldId id="305" r:id="rId4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147" autoAdjust="0"/>
    <p:restoredTop sz="94660"/>
  </p:normalViewPr>
  <p:slideViewPr>
    <p:cSldViewPr>
      <p:cViewPr varScale="1">
        <p:scale>
          <a:sx n="56" d="100"/>
          <a:sy n="56" d="100"/>
        </p:scale>
        <p:origin x="356" y="3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27B746CD-024C-4FF8-9242-2048AADE97B0}" type="datetimeFigureOut">
              <a:rPr lang="en-GB" smtClean="0"/>
              <a:t>12/09/2019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19871115-B980-42AB-A747-A8091E75CAFA}" type="slidenum">
              <a:rPr lang="en-GB" smtClean="0"/>
              <a:t>‹#›</a:t>
            </a:fld>
            <a:endParaRPr lang="en-GB"/>
          </a:p>
        </p:txBody>
      </p:sp>
    </p:spTree>
    <p:extLst>
      <p:ext uri="{BB962C8B-B14F-4D97-AF65-F5344CB8AC3E}">
        <p14:creationId xmlns:p14="http://schemas.microsoft.com/office/powerpoint/2010/main" val="9836081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477EE20-CD12-4F08-B8F4-C1098169D8AD}" type="datetimeFigureOut">
              <a:rPr lang="en-GB" smtClean="0"/>
              <a:pPr/>
              <a:t>12/09/2019</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EE23E01A-3701-4E37-8778-685A03F7744B}" type="slidenum">
              <a:rPr lang="en-GB" smtClean="0"/>
              <a:pPr/>
              <a:t>‹#›</a:t>
            </a:fld>
            <a:endParaRPr lang="en-GB"/>
          </a:p>
        </p:txBody>
      </p:sp>
    </p:spTree>
    <p:extLst>
      <p:ext uri="{BB962C8B-B14F-4D97-AF65-F5344CB8AC3E}">
        <p14:creationId xmlns:p14="http://schemas.microsoft.com/office/powerpoint/2010/main" val="1514433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E23E01A-3701-4E37-8778-685A03F7744B}" type="slidenum">
              <a:rPr lang="en-GB" smtClean="0"/>
              <a:pPr/>
              <a:t>10</a:t>
            </a:fld>
            <a:endParaRPr lang="en-GB"/>
          </a:p>
        </p:txBody>
      </p:sp>
    </p:spTree>
    <p:extLst>
      <p:ext uri="{BB962C8B-B14F-4D97-AF65-F5344CB8AC3E}">
        <p14:creationId xmlns:p14="http://schemas.microsoft.com/office/powerpoint/2010/main" val="20468161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23E01A-3701-4E37-8778-685A03F7744B}" type="slidenum">
              <a:rPr lang="en-GB" smtClean="0"/>
              <a:t>15</a:t>
            </a:fld>
            <a:endParaRPr lang="en-GB"/>
          </a:p>
        </p:txBody>
      </p:sp>
    </p:spTree>
    <p:extLst>
      <p:ext uri="{BB962C8B-B14F-4D97-AF65-F5344CB8AC3E}">
        <p14:creationId xmlns:p14="http://schemas.microsoft.com/office/powerpoint/2010/main" val="40626869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E23E01A-3701-4E37-8778-685A03F7744B}" type="slidenum">
              <a:rPr lang="en-GB" smtClean="0"/>
              <a:t>16</a:t>
            </a:fld>
            <a:endParaRPr lang="en-GB"/>
          </a:p>
        </p:txBody>
      </p:sp>
    </p:spTree>
    <p:extLst>
      <p:ext uri="{BB962C8B-B14F-4D97-AF65-F5344CB8AC3E}">
        <p14:creationId xmlns:p14="http://schemas.microsoft.com/office/powerpoint/2010/main" val="1105421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1112826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4150179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22119041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3462379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3420867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4194937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37760626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4251008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696762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1726442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70A16B3-AE3B-4783-BB2C-2D88408B7049}" type="datetimeFigureOut">
              <a:rPr lang="en-GB" smtClean="0"/>
              <a:pPr/>
              <a:t>12/09/2019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EA4032-68ED-49B2-B009-48548D532F3E}" type="slidenum">
              <a:rPr lang="en-GB" smtClean="0"/>
              <a:pPr/>
              <a:t>‹#›</a:t>
            </a:fld>
            <a:endParaRPr lang="en-GB"/>
          </a:p>
        </p:txBody>
      </p:sp>
    </p:spTree>
    <p:extLst>
      <p:ext uri="{BB962C8B-B14F-4D97-AF65-F5344CB8AC3E}">
        <p14:creationId xmlns:p14="http://schemas.microsoft.com/office/powerpoint/2010/main" val="27032537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70A16B3-AE3B-4783-BB2C-2D88408B7049}" type="datetimeFigureOut">
              <a:rPr lang="en-GB" smtClean="0"/>
              <a:pPr/>
              <a:t>12/09/2019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EA4032-68ED-49B2-B009-48548D532F3E}" type="slidenum">
              <a:rPr lang="en-GB" smtClean="0"/>
              <a:pPr/>
              <a:t>‹#›</a:t>
            </a:fld>
            <a:endParaRPr lang="en-GB"/>
          </a:p>
        </p:txBody>
      </p:sp>
    </p:spTree>
    <p:extLst>
      <p:ext uri="{BB962C8B-B14F-4D97-AF65-F5344CB8AC3E}">
        <p14:creationId xmlns:p14="http://schemas.microsoft.com/office/powerpoint/2010/main" val="3913560699"/>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microsoft.com/office/2007/relationships/hdphoto" Target="../media/hdphoto2.wdp"/><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27.jpeg"/><Relationship Id="rId5" Type="http://schemas.microsoft.com/office/2007/relationships/hdphoto" Target="../media/hdphoto1.wdp"/><Relationship Id="rId4" Type="http://schemas.openxmlformats.org/officeDocument/2006/relationships/image" Target="../media/image26.jpeg"/></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8.jpeg"/><Relationship Id="rId5" Type="http://schemas.microsoft.com/office/2007/relationships/hdphoto" Target="../media/hdphoto3.wdp"/><Relationship Id="rId4" Type="http://schemas.openxmlformats.org/officeDocument/2006/relationships/image" Target="../media/image28.jpeg"/></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8.jpeg"/><Relationship Id="rId5" Type="http://schemas.microsoft.com/office/2007/relationships/hdphoto" Target="../media/hdphoto4.wdp"/><Relationship Id="rId4" Type="http://schemas.openxmlformats.org/officeDocument/2006/relationships/image" Target="../media/image29.jpeg"/></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5.wdp"/><Relationship Id="rId5" Type="http://schemas.openxmlformats.org/officeDocument/2006/relationships/image" Target="../media/image30.jpeg"/><Relationship Id="rId4" Type="http://schemas.openxmlformats.org/officeDocument/2006/relationships/image" Target="../media/image8.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6.wdp"/><Relationship Id="rId5" Type="http://schemas.openxmlformats.org/officeDocument/2006/relationships/image" Target="../media/image31.png"/><Relationship Id="rId4" Type="http://schemas.openxmlformats.org/officeDocument/2006/relationships/image" Target="../media/image8.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7.wdp"/><Relationship Id="rId5" Type="http://schemas.openxmlformats.org/officeDocument/2006/relationships/image" Target="../media/image32.jpeg"/><Relationship Id="rId4" Type="http://schemas.openxmlformats.org/officeDocument/2006/relationships/image" Target="../media/image8.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8.wdp"/><Relationship Id="rId5" Type="http://schemas.openxmlformats.org/officeDocument/2006/relationships/image" Target="../media/image33.png"/><Relationship Id="rId4" Type="http://schemas.openxmlformats.org/officeDocument/2006/relationships/image" Target="../media/image8.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9.wdp"/><Relationship Id="rId5" Type="http://schemas.openxmlformats.org/officeDocument/2006/relationships/image" Target="../media/image34.jpeg"/><Relationship Id="rId4" Type="http://schemas.openxmlformats.org/officeDocument/2006/relationships/image" Target="../media/image8.jpeg"/></Relationships>
</file>

<file path=ppt/slides/_rels/slide28.xml.rels><?xml version="1.0" encoding="UTF-8" standalone="yes"?>
<Relationships xmlns="http://schemas.openxmlformats.org/package/2006/relationships"><Relationship Id="rId8" Type="http://schemas.microsoft.com/office/2007/relationships/hdphoto" Target="../media/hdphoto11.wdp"/><Relationship Id="rId3" Type="http://schemas.openxmlformats.org/officeDocument/2006/relationships/image" Target="../media/image3.jpeg"/><Relationship Id="rId7" Type="http://schemas.openxmlformats.org/officeDocument/2006/relationships/image" Target="../media/image36.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10.wdp"/><Relationship Id="rId5" Type="http://schemas.openxmlformats.org/officeDocument/2006/relationships/image" Target="../media/image35.jpeg"/><Relationship Id="rId10" Type="http://schemas.microsoft.com/office/2007/relationships/hdphoto" Target="../media/hdphoto12.wdp"/><Relationship Id="rId4" Type="http://schemas.openxmlformats.org/officeDocument/2006/relationships/image" Target="../media/image8.jpeg"/><Relationship Id="rId9" Type="http://schemas.openxmlformats.org/officeDocument/2006/relationships/image" Target="../media/image37.jpeg"/></Relationships>
</file>

<file path=ppt/slides/_rels/slide2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13.wdp"/><Relationship Id="rId5" Type="http://schemas.openxmlformats.org/officeDocument/2006/relationships/image" Target="../media/image38.jpeg"/><Relationship Id="rId4" Type="http://schemas.openxmlformats.org/officeDocument/2006/relationships/image" Target="../media/image8.jpeg"/></Relationships>
</file>

<file path=ppt/slides/_rels/slide30.xml.rels><?xml version="1.0" encoding="UTF-8" standalone="yes"?>
<Relationships xmlns="http://schemas.openxmlformats.org/package/2006/relationships"><Relationship Id="rId8" Type="http://schemas.microsoft.com/office/2007/relationships/hdphoto" Target="../media/hdphoto15.wdp"/><Relationship Id="rId3" Type="http://schemas.openxmlformats.org/officeDocument/2006/relationships/image" Target="../media/image3.jpeg"/><Relationship Id="rId7" Type="http://schemas.openxmlformats.org/officeDocument/2006/relationships/image" Target="../media/image40.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14.wdp"/><Relationship Id="rId5" Type="http://schemas.openxmlformats.org/officeDocument/2006/relationships/image" Target="../media/image39.jpeg"/><Relationship Id="rId4" Type="http://schemas.openxmlformats.org/officeDocument/2006/relationships/image" Target="../media/image8.jpeg"/></Relationships>
</file>

<file path=ppt/slides/_rels/slide3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16.wdp"/><Relationship Id="rId5" Type="http://schemas.openxmlformats.org/officeDocument/2006/relationships/image" Target="../media/image41.jpeg"/><Relationship Id="rId4" Type="http://schemas.openxmlformats.org/officeDocument/2006/relationships/image" Target="../media/image8.jpeg"/></Relationships>
</file>

<file path=ppt/slides/_rels/slide3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17.wdp"/><Relationship Id="rId5" Type="http://schemas.openxmlformats.org/officeDocument/2006/relationships/image" Target="../media/image42.jpeg"/><Relationship Id="rId4" Type="http://schemas.openxmlformats.org/officeDocument/2006/relationships/image" Target="../media/image8.jpeg"/></Relationships>
</file>

<file path=ppt/slides/_rels/slide3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18.wdp"/><Relationship Id="rId5" Type="http://schemas.openxmlformats.org/officeDocument/2006/relationships/image" Target="../media/image43.jpeg"/><Relationship Id="rId4" Type="http://schemas.openxmlformats.org/officeDocument/2006/relationships/image" Target="../media/image8.jpeg"/></Relationships>
</file>

<file path=ppt/slides/_rels/slide34.xml.rels><?xml version="1.0" encoding="UTF-8" standalone="yes"?>
<Relationships xmlns="http://schemas.openxmlformats.org/package/2006/relationships"><Relationship Id="rId8" Type="http://schemas.microsoft.com/office/2007/relationships/hdphoto" Target="../media/hdphoto20.wdp"/><Relationship Id="rId3" Type="http://schemas.openxmlformats.org/officeDocument/2006/relationships/image" Target="../media/image3.jpeg"/><Relationship Id="rId7" Type="http://schemas.openxmlformats.org/officeDocument/2006/relationships/image" Target="../media/image45.jpeg"/><Relationship Id="rId2" Type="http://schemas.openxmlformats.org/officeDocument/2006/relationships/image" Target="../media/image2.jpeg"/><Relationship Id="rId1" Type="http://schemas.openxmlformats.org/officeDocument/2006/relationships/slideLayout" Target="../slideLayouts/slideLayout1.xml"/><Relationship Id="rId6" Type="http://schemas.microsoft.com/office/2007/relationships/hdphoto" Target="../media/hdphoto19.wdp"/><Relationship Id="rId5" Type="http://schemas.openxmlformats.org/officeDocument/2006/relationships/image" Target="../media/image44.jpeg"/><Relationship Id="rId4" Type="http://schemas.openxmlformats.org/officeDocument/2006/relationships/image" Target="../media/image8.jpeg"/></Relationships>
</file>

<file path=ppt/slides/_rels/slide35.xml.rels><?xml version="1.0" encoding="UTF-8" standalone="yes"?>
<Relationships xmlns="http://schemas.openxmlformats.org/package/2006/relationships"><Relationship Id="rId3" Type="http://schemas.openxmlformats.org/officeDocument/2006/relationships/hyperlink" Target="http://www.topmarks.co.uk/" TargetMode="External"/><Relationship Id="rId2" Type="http://schemas.openxmlformats.org/officeDocument/2006/relationships/hyperlink" Target="http://www.phonicsplay.com/" TargetMode="External"/><Relationship Id="rId1" Type="http://schemas.openxmlformats.org/officeDocument/2006/relationships/slideLayout" Target="../slideLayouts/slideLayout2.xml"/><Relationship Id="rId4" Type="http://schemas.openxmlformats.org/officeDocument/2006/relationships/hyperlink" Target="http://www.primaryresources.co.uk/"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6.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457938"/>
            <a:ext cx="1700456" cy="956784"/>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4"/>
          <p:cNvSpPr txBox="1">
            <a:spLocks noChangeArrowheads="1"/>
          </p:cNvSpPr>
          <p:nvPr/>
        </p:nvSpPr>
        <p:spPr>
          <a:xfrm>
            <a:off x="648208" y="3575450"/>
            <a:ext cx="7775575" cy="2182689"/>
          </a:xfrm>
          <a:prstGeom prst="rect">
            <a:avLst/>
          </a:prstGeom>
          <a:noFill/>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2400" b="1" dirty="0">
              <a:latin typeface="Comic Sans MS" pitchFamily="66" charset="0"/>
            </a:endParaRPr>
          </a:p>
          <a:p>
            <a:r>
              <a:rPr lang="en-GB" altLang="en-US" sz="2400" b="1" dirty="0">
                <a:latin typeface="Comic Sans MS" pitchFamily="66" charset="0"/>
              </a:rPr>
              <a:t>Teachers: </a:t>
            </a:r>
            <a:br>
              <a:rPr lang="en-GB" altLang="en-US" sz="2400" b="1" dirty="0">
                <a:latin typeface="Comic Sans MS" pitchFamily="66" charset="0"/>
              </a:rPr>
            </a:br>
            <a:r>
              <a:rPr lang="en-GB" altLang="en-US" sz="2400" b="1" dirty="0">
                <a:latin typeface="Comic Sans MS" pitchFamily="66" charset="0"/>
              </a:rPr>
              <a:t>Mrs Frear, Miss Davies, Mrs </a:t>
            </a:r>
            <a:r>
              <a:rPr lang="en-GB" altLang="en-US" sz="2400" b="1" dirty="0" err="1">
                <a:latin typeface="Comic Sans MS" pitchFamily="66" charset="0"/>
              </a:rPr>
              <a:t>Hillerton</a:t>
            </a:r>
            <a:r>
              <a:rPr lang="en-GB" altLang="en-US" sz="2400" b="1" dirty="0">
                <a:latin typeface="Comic Sans MS" pitchFamily="66" charset="0"/>
              </a:rPr>
              <a:t> &amp; Mrs Ebenezer</a:t>
            </a:r>
          </a:p>
          <a:p>
            <a:br>
              <a:rPr lang="en-GB" altLang="en-US" sz="2400" b="1" dirty="0">
                <a:latin typeface="Comic Sans MS" pitchFamily="66" charset="0"/>
              </a:rPr>
            </a:br>
            <a:r>
              <a:rPr lang="en-GB" altLang="en-US" sz="2400" b="1" dirty="0">
                <a:latin typeface="Comic Sans MS" pitchFamily="66" charset="0"/>
              </a:rPr>
              <a:t>LSAs: Mrs Martyn, Mrs Horvath, Mrs Houlton, </a:t>
            </a:r>
          </a:p>
          <a:p>
            <a:r>
              <a:rPr lang="en-GB" altLang="en-US" sz="2400" b="1" dirty="0">
                <a:latin typeface="Comic Sans MS" pitchFamily="66" charset="0"/>
              </a:rPr>
              <a:t>Miss Kelly, Mrs Gibbons, Miss Campbell</a:t>
            </a:r>
          </a:p>
        </p:txBody>
      </p:sp>
      <p:sp>
        <p:nvSpPr>
          <p:cNvPr id="11" name="Rectangle 10"/>
          <p:cNvSpPr/>
          <p:nvPr/>
        </p:nvSpPr>
        <p:spPr>
          <a:xfrm>
            <a:off x="539552" y="476672"/>
            <a:ext cx="7992888" cy="5616624"/>
          </a:xfrm>
          <a:prstGeom prst="rect">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2"/>
          <p:cNvSpPr>
            <a:spLocks noGrp="1" noChangeArrowheads="1"/>
          </p:cNvSpPr>
          <p:nvPr>
            <p:ph type="ctrTitle"/>
          </p:nvPr>
        </p:nvSpPr>
        <p:spPr>
          <a:xfrm>
            <a:off x="1209871" y="1365650"/>
            <a:ext cx="6840537" cy="2209800"/>
          </a:xfrm>
        </p:spPr>
        <p:txBody>
          <a:bodyPr>
            <a:normAutofit fontScale="90000"/>
          </a:bodyPr>
          <a:lstStyle/>
          <a:p>
            <a:pPr algn="ctr" eaLnBrk="1" hangingPunct="1"/>
            <a:r>
              <a:rPr lang="en-US" sz="6800" b="1" dirty="0">
                <a:solidFill>
                  <a:schemeClr val="tx1"/>
                </a:solidFill>
                <a:latin typeface="Comic Sans MS" pitchFamily="66" charset="0"/>
              </a:rPr>
              <a:t> </a:t>
            </a:r>
            <a:r>
              <a:rPr lang="en-US" sz="5300" b="1" dirty="0">
                <a:solidFill>
                  <a:schemeClr val="tx1"/>
                </a:solidFill>
                <a:latin typeface="Comic Sans MS" pitchFamily="66" charset="0"/>
              </a:rPr>
              <a:t>Your Child in </a:t>
            </a:r>
            <a:r>
              <a:rPr lang="en-US" sz="5300" b="1" dirty="0">
                <a:latin typeface="Comic Sans MS" pitchFamily="66" charset="0"/>
              </a:rPr>
              <a:t>Year</a:t>
            </a:r>
            <a:r>
              <a:rPr lang="en-US" sz="5300" b="1" dirty="0">
                <a:solidFill>
                  <a:schemeClr val="tx1"/>
                </a:solidFill>
                <a:latin typeface="Comic Sans MS" pitchFamily="66" charset="0"/>
              </a:rPr>
              <a:t> 1/2</a:t>
            </a:r>
            <a:br>
              <a:rPr lang="en-US" sz="5300" b="1" dirty="0">
                <a:solidFill>
                  <a:schemeClr val="tx1"/>
                </a:solidFill>
                <a:latin typeface="Comic Sans MS" pitchFamily="66" charset="0"/>
              </a:rPr>
            </a:br>
            <a:br>
              <a:rPr lang="en-US" sz="1800" dirty="0">
                <a:latin typeface="Comic Sans MS" pitchFamily="66" charset="0"/>
              </a:rPr>
            </a:br>
            <a:r>
              <a:rPr lang="en-US" sz="3100" dirty="0">
                <a:latin typeface="Comic Sans MS" pitchFamily="66" charset="0"/>
              </a:rPr>
              <a:t>Wednesday 11th September 2019</a:t>
            </a:r>
            <a:endParaRPr lang="en-US" sz="8900" dirty="0">
              <a:solidFill>
                <a:schemeClr val="tx1"/>
              </a:solidFill>
              <a:latin typeface="Comic Sans MS" pitchFamily="66" charset="0"/>
            </a:endParaRPr>
          </a:p>
        </p:txBody>
      </p:sp>
      <p:pic>
        <p:nvPicPr>
          <p:cNvPr id="18" name="Picture 17"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19" name="Picture 18"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3" name="Picture 2"/>
          <p:cNvPicPr>
            <a:picLocks noChangeAspect="1"/>
          </p:cNvPicPr>
          <p:nvPr/>
        </p:nvPicPr>
        <p:blipFill>
          <a:blip r:embed="rId5"/>
          <a:stretch>
            <a:fillRect/>
          </a:stretch>
        </p:blipFill>
        <p:spPr>
          <a:xfrm>
            <a:off x="7168502" y="2198246"/>
            <a:ext cx="1224136" cy="776557"/>
          </a:xfrm>
          <a:prstGeom prst="rect">
            <a:avLst/>
          </a:prstGeom>
        </p:spPr>
      </p:pic>
      <p:pic>
        <p:nvPicPr>
          <p:cNvPr id="4" name="Picture 3"/>
          <p:cNvPicPr>
            <a:picLocks noChangeAspect="1"/>
          </p:cNvPicPr>
          <p:nvPr/>
        </p:nvPicPr>
        <p:blipFill>
          <a:blip r:embed="rId6"/>
          <a:stretch>
            <a:fillRect/>
          </a:stretch>
        </p:blipFill>
        <p:spPr>
          <a:xfrm>
            <a:off x="827584" y="1741684"/>
            <a:ext cx="973994" cy="1495968"/>
          </a:xfrm>
          <a:prstGeom prst="rect">
            <a:avLst/>
          </a:prstGeom>
        </p:spPr>
      </p:pic>
    </p:spTree>
    <p:extLst>
      <p:ext uri="{BB962C8B-B14F-4D97-AF65-F5344CB8AC3E}">
        <p14:creationId xmlns:p14="http://schemas.microsoft.com/office/powerpoint/2010/main" val="42784330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Transition</a:t>
            </a:r>
          </a:p>
        </p:txBody>
      </p:sp>
      <p:pic>
        <p:nvPicPr>
          <p:cNvPr id="5" name="Picture 4" descr="W:\Staff Work\General School Stuff\Learning for life\animals\TadleySchool_Elephant.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5496" y="44624"/>
            <a:ext cx="1686378" cy="1770658"/>
          </a:xfrm>
          <a:prstGeom prst="rect">
            <a:avLst/>
          </a:prstGeom>
          <a:noFill/>
          <a:ln>
            <a:noFill/>
          </a:ln>
        </p:spPr>
      </p:pic>
      <p:pic>
        <p:nvPicPr>
          <p:cNvPr id="6" name="Picture 5"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7" name="Picture 6"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
        <p:nvSpPr>
          <p:cNvPr id="8" name="Rectangle 3"/>
          <p:cNvSpPr txBox="1">
            <a:spLocks noChangeArrowheads="1"/>
          </p:cNvSpPr>
          <p:nvPr/>
        </p:nvSpPr>
        <p:spPr>
          <a:xfrm>
            <a:off x="468313" y="1814761"/>
            <a:ext cx="8434387" cy="4350543"/>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buFontTx/>
              <a:buNone/>
            </a:pPr>
            <a:r>
              <a:rPr lang="en-GB" altLang="en-US" sz="2400" dirty="0">
                <a:solidFill>
                  <a:schemeClr val="tx1"/>
                </a:solidFill>
                <a:latin typeface="Comic Sans MS" pitchFamily="66" charset="0"/>
              </a:rPr>
              <a:t>In Key Stage 1 we encourage the children to develop their independence. </a:t>
            </a:r>
          </a:p>
          <a:p>
            <a:endParaRPr lang="en-GB" altLang="en-US" sz="2400" dirty="0">
              <a:solidFill>
                <a:schemeClr val="tx1"/>
              </a:solidFill>
              <a:latin typeface="Comic Sans MS" pitchFamily="66" charset="0"/>
            </a:endParaRPr>
          </a:p>
          <a:p>
            <a:pPr>
              <a:buFontTx/>
              <a:buBlip>
                <a:blip r:embed="rId5"/>
              </a:buBlip>
            </a:pPr>
            <a:r>
              <a:rPr lang="en-GB" altLang="en-US" sz="2400" dirty="0">
                <a:solidFill>
                  <a:schemeClr val="tx1"/>
                </a:solidFill>
                <a:latin typeface="Comic Sans MS" pitchFamily="66" charset="0"/>
              </a:rPr>
              <a:t>Please can we ask that after </a:t>
            </a:r>
            <a:r>
              <a:rPr lang="en-GB" altLang="en-US" sz="2400" b="1" dirty="0">
                <a:solidFill>
                  <a:schemeClr val="tx1"/>
                </a:solidFill>
                <a:latin typeface="Comic Sans MS" pitchFamily="66" charset="0"/>
              </a:rPr>
              <a:t>Friday 13</a:t>
            </a:r>
            <a:r>
              <a:rPr lang="en-GB" altLang="en-US" sz="2400" b="1" baseline="30000" dirty="0">
                <a:solidFill>
                  <a:schemeClr val="tx1"/>
                </a:solidFill>
                <a:latin typeface="Comic Sans MS" pitchFamily="66" charset="0"/>
              </a:rPr>
              <a:t>th</a:t>
            </a:r>
            <a:r>
              <a:rPr lang="en-GB" altLang="en-US" sz="2400" b="1" dirty="0">
                <a:solidFill>
                  <a:schemeClr val="tx1"/>
                </a:solidFill>
                <a:latin typeface="Comic Sans MS" pitchFamily="66" charset="0"/>
              </a:rPr>
              <a:t> September</a:t>
            </a:r>
            <a:r>
              <a:rPr lang="en-GB" altLang="en-US" sz="2400" dirty="0">
                <a:solidFill>
                  <a:schemeClr val="tx1"/>
                </a:solidFill>
                <a:latin typeface="Comic Sans MS" pitchFamily="66" charset="0"/>
              </a:rPr>
              <a:t> children are encouraged to come round to the classrooms independently. </a:t>
            </a:r>
          </a:p>
          <a:p>
            <a:endParaRPr lang="en-GB" altLang="en-US" sz="2400" dirty="0">
              <a:solidFill>
                <a:schemeClr val="tx1"/>
              </a:solidFill>
              <a:latin typeface="Comic Sans MS" pitchFamily="66" charset="0"/>
            </a:endParaRPr>
          </a:p>
          <a:p>
            <a:pPr>
              <a:buFontTx/>
              <a:buBlip>
                <a:blip r:embed="rId5"/>
              </a:buBlip>
            </a:pPr>
            <a:r>
              <a:rPr lang="en-GB" altLang="en-US" sz="2400" dirty="0">
                <a:solidFill>
                  <a:schemeClr val="tx1"/>
                </a:solidFill>
                <a:latin typeface="Comic Sans MS" pitchFamily="66" charset="0"/>
              </a:rPr>
              <a:t>We would like the children to take responsibility for their </a:t>
            </a:r>
            <a:r>
              <a:rPr lang="en-GB" altLang="en-US" sz="2400" b="1" dirty="0">
                <a:solidFill>
                  <a:schemeClr val="tx1"/>
                </a:solidFill>
                <a:latin typeface="Comic Sans MS" pitchFamily="66" charset="0"/>
              </a:rPr>
              <a:t>own</a:t>
            </a:r>
            <a:r>
              <a:rPr lang="en-GB" altLang="en-US" sz="2400" dirty="0">
                <a:solidFill>
                  <a:schemeClr val="tx1"/>
                </a:solidFill>
                <a:latin typeface="Comic Sans MS" pitchFamily="66" charset="0"/>
              </a:rPr>
              <a:t> belongings. E.g. putting their communication books and Reading books in the correct boxes</a:t>
            </a:r>
            <a:r>
              <a:rPr lang="en-GB" altLang="en-US" sz="2800" dirty="0">
                <a:solidFill>
                  <a:schemeClr val="tx1"/>
                </a:solidFill>
                <a:latin typeface="Comic Sans MS" pitchFamily="66" charset="0"/>
              </a:rPr>
              <a:t>. </a:t>
            </a:r>
            <a:endParaRPr lang="en-US" altLang="en-US" sz="2800" dirty="0">
              <a:solidFill>
                <a:schemeClr val="tx1"/>
              </a:solidFill>
              <a:latin typeface="Comic Sans MS" pitchFamily="66" charset="0"/>
            </a:endParaRPr>
          </a:p>
        </p:txBody>
      </p:sp>
    </p:spTree>
    <p:extLst>
      <p:ext uri="{BB962C8B-B14F-4D97-AF65-F5344CB8AC3E}">
        <p14:creationId xmlns:p14="http://schemas.microsoft.com/office/powerpoint/2010/main" val="3445116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Independent Children</a:t>
            </a:r>
          </a:p>
        </p:txBody>
      </p:sp>
      <p:sp>
        <p:nvSpPr>
          <p:cNvPr id="3" name="Rectangle 3"/>
          <p:cNvSpPr txBox="1">
            <a:spLocks noChangeArrowheads="1"/>
          </p:cNvSpPr>
          <p:nvPr/>
        </p:nvSpPr>
        <p:spPr>
          <a:xfrm>
            <a:off x="-108810" y="1406185"/>
            <a:ext cx="9361329" cy="5038328"/>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endParaRPr lang="en-US" sz="2400" dirty="0">
              <a:solidFill>
                <a:schemeClr val="tx1"/>
              </a:solidFill>
              <a:latin typeface="Comic Sans MS" pitchFamily="66" charset="0"/>
            </a:endParaRPr>
          </a:p>
          <a:p>
            <a:r>
              <a:rPr lang="en-US" sz="2400" dirty="0">
                <a:solidFill>
                  <a:schemeClr val="tx1"/>
                </a:solidFill>
                <a:latin typeface="Comic Sans MS" pitchFamily="66" charset="0"/>
              </a:rPr>
              <a:t>Establishing routines at the </a:t>
            </a:r>
            <a:r>
              <a:rPr lang="en-US" sz="2400" b="1" dirty="0">
                <a:solidFill>
                  <a:schemeClr val="tx1"/>
                </a:solidFill>
                <a:latin typeface="Comic Sans MS" pitchFamily="66" charset="0"/>
              </a:rPr>
              <a:t>start</a:t>
            </a:r>
            <a:r>
              <a:rPr lang="en-US" sz="2400" dirty="0">
                <a:solidFill>
                  <a:schemeClr val="tx1"/>
                </a:solidFill>
                <a:latin typeface="Comic Sans MS" pitchFamily="66" charset="0"/>
              </a:rPr>
              <a:t> of the day:</a:t>
            </a:r>
            <a:endParaRPr lang="en-US" dirty="0">
              <a:solidFill>
                <a:schemeClr val="tx1"/>
              </a:solidFill>
              <a:latin typeface="Comic Sans MS" pitchFamily="66" charset="0"/>
            </a:endParaRPr>
          </a:p>
          <a:p>
            <a:pPr marL="1263650" indent="-457200">
              <a:buFont typeface="Wingdings" pitchFamily="2" charset="2"/>
              <a:buChar char="§"/>
            </a:pPr>
            <a:r>
              <a:rPr lang="en-US" dirty="0">
                <a:solidFill>
                  <a:schemeClr val="tx1"/>
                </a:solidFill>
                <a:latin typeface="Comic Sans MS" pitchFamily="66" charset="0"/>
              </a:rPr>
              <a:t>Blue communication diaries and home reading books to be handed in every day.</a:t>
            </a:r>
          </a:p>
          <a:p>
            <a:pPr marL="1263650" indent="-457200">
              <a:buFont typeface="Wingdings" pitchFamily="2" charset="2"/>
              <a:buChar char="§"/>
            </a:pPr>
            <a:r>
              <a:rPr lang="en-US" dirty="0">
                <a:solidFill>
                  <a:schemeClr val="tx1"/>
                </a:solidFill>
                <a:latin typeface="Comic Sans MS" pitchFamily="66" charset="0"/>
              </a:rPr>
              <a:t>Home reading book can be changed as and when it is necessary for your child. Children need to tell their adults that they have changed their books so they can be ticked off. </a:t>
            </a:r>
          </a:p>
          <a:p>
            <a:pPr marL="1263650" indent="-457200">
              <a:buFont typeface="Wingdings" pitchFamily="2" charset="2"/>
              <a:buChar char="§"/>
            </a:pPr>
            <a:r>
              <a:rPr lang="en-US" dirty="0">
                <a:solidFill>
                  <a:schemeClr val="tx1"/>
                </a:solidFill>
                <a:latin typeface="Comic Sans MS" pitchFamily="66" charset="0"/>
              </a:rPr>
              <a:t>Homework books are handed out on Fridays and need to be handed in the following Thursday.</a:t>
            </a:r>
          </a:p>
          <a:p>
            <a:pPr marL="1263650" indent="-457200">
              <a:buFont typeface="Wingdings" pitchFamily="2" charset="2"/>
              <a:buChar char="§"/>
            </a:pPr>
            <a:r>
              <a:rPr lang="en-US" dirty="0">
                <a:solidFill>
                  <a:schemeClr val="tx1"/>
                </a:solidFill>
                <a:latin typeface="Comic Sans MS" pitchFamily="66" charset="0"/>
              </a:rPr>
              <a:t>Letters or notes need to be handed to the teacher.</a:t>
            </a:r>
          </a:p>
          <a:p>
            <a:pPr marL="1263650" indent="-457200">
              <a:buFont typeface="Wingdings" pitchFamily="2" charset="2"/>
              <a:buChar char="§"/>
            </a:pPr>
            <a:r>
              <a:rPr lang="en-US" dirty="0">
                <a:solidFill>
                  <a:schemeClr val="tx1"/>
                </a:solidFill>
                <a:latin typeface="Comic Sans MS" pitchFamily="66" charset="0"/>
              </a:rPr>
              <a:t>Blue folder on their pegs.</a:t>
            </a:r>
          </a:p>
          <a:p>
            <a:pPr marL="1263650" indent="-457200">
              <a:buFont typeface="Wingdings" pitchFamily="2" charset="2"/>
              <a:buChar char="§"/>
            </a:pPr>
            <a:r>
              <a:rPr lang="en-US" dirty="0">
                <a:solidFill>
                  <a:schemeClr val="tx1"/>
                </a:solidFill>
                <a:latin typeface="Comic Sans MS" pitchFamily="66" charset="0"/>
              </a:rPr>
              <a:t>Water bottles / snacks in the boxes</a:t>
            </a:r>
            <a:r>
              <a:rPr lang="en-US" sz="2400" dirty="0">
                <a:solidFill>
                  <a:schemeClr val="tx1"/>
                </a:solidFill>
                <a:latin typeface="Comic Sans MS" pitchFamily="66" charset="0"/>
              </a:rPr>
              <a:t>.</a:t>
            </a:r>
            <a:endParaRPr lang="en-US" sz="2800" dirty="0">
              <a:solidFill>
                <a:schemeClr val="tx1"/>
              </a:solidFill>
              <a:latin typeface="Comic Sans MS" pitchFamily="66" charset="0"/>
            </a:endParaRPr>
          </a:p>
        </p:txBody>
      </p:sp>
      <p:pic>
        <p:nvPicPr>
          <p:cNvPr id="4" name="Picture 3" descr="W:\Staff Work\General School Stuff\Learning for life\animals\TadleySchool_Tiger.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315416"/>
            <a:ext cx="2001829" cy="2088232"/>
          </a:xfrm>
          <a:prstGeom prst="rect">
            <a:avLst/>
          </a:prstGeom>
          <a:noFill/>
          <a:ln>
            <a:noFill/>
          </a:ln>
        </p:spPr>
      </p:pic>
      <p:pic>
        <p:nvPicPr>
          <p:cNvPr id="5" name="Picture 4"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948264" y="5921896"/>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496710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txBox="1">
            <a:spLocks noChangeArrowheads="1"/>
          </p:cNvSpPr>
          <p:nvPr/>
        </p:nvSpPr>
        <p:spPr>
          <a:xfrm>
            <a:off x="395288" y="1340768"/>
            <a:ext cx="8604250" cy="4894312"/>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2800" dirty="0">
                <a:solidFill>
                  <a:schemeClr val="tx1"/>
                </a:solidFill>
                <a:latin typeface="Comic Sans MS" pitchFamily="66" charset="0"/>
              </a:rPr>
              <a:t>Establishing routines at the </a:t>
            </a:r>
            <a:r>
              <a:rPr lang="en-US" sz="2800" b="1" dirty="0">
                <a:solidFill>
                  <a:schemeClr val="tx1"/>
                </a:solidFill>
                <a:latin typeface="Comic Sans MS" pitchFamily="66" charset="0"/>
              </a:rPr>
              <a:t>end </a:t>
            </a:r>
            <a:r>
              <a:rPr lang="en-US" sz="2800" dirty="0">
                <a:solidFill>
                  <a:schemeClr val="tx1"/>
                </a:solidFill>
                <a:latin typeface="Comic Sans MS" pitchFamily="66" charset="0"/>
              </a:rPr>
              <a:t>of the day:</a:t>
            </a:r>
          </a:p>
          <a:p>
            <a:endParaRPr lang="en-US" sz="2400" dirty="0">
              <a:solidFill>
                <a:schemeClr val="tx1"/>
              </a:solidFill>
              <a:latin typeface="Comic Sans MS" pitchFamily="66" charset="0"/>
            </a:endParaRPr>
          </a:p>
          <a:p>
            <a:pPr marL="1263650" indent="-457200">
              <a:buFont typeface="Wingdings" pitchFamily="2" charset="2"/>
              <a:buChar char="§"/>
            </a:pPr>
            <a:r>
              <a:rPr lang="en-US" dirty="0">
                <a:solidFill>
                  <a:schemeClr val="tx1"/>
                </a:solidFill>
                <a:latin typeface="Comic Sans MS" pitchFamily="66" charset="0"/>
              </a:rPr>
              <a:t>Take home reading and blue communication books.</a:t>
            </a:r>
          </a:p>
          <a:p>
            <a:pPr marL="1263650" indent="-457200">
              <a:buFont typeface="Wingdings" pitchFamily="2" charset="2"/>
              <a:buChar char="§"/>
            </a:pPr>
            <a:r>
              <a:rPr lang="en-US" dirty="0">
                <a:solidFill>
                  <a:schemeClr val="tx1"/>
                </a:solidFill>
                <a:latin typeface="Comic Sans MS" pitchFamily="66" charset="0"/>
              </a:rPr>
              <a:t>On appropriate days, take home homework book.</a:t>
            </a:r>
          </a:p>
          <a:p>
            <a:pPr marL="1263650" indent="-457200">
              <a:buFont typeface="Wingdings" pitchFamily="2" charset="2"/>
              <a:buChar char="§"/>
            </a:pPr>
            <a:r>
              <a:rPr lang="en-US" dirty="0">
                <a:solidFill>
                  <a:schemeClr val="tx1"/>
                </a:solidFill>
                <a:latin typeface="Comic Sans MS" pitchFamily="66" charset="0"/>
              </a:rPr>
              <a:t>Collect lunchbox and coats.</a:t>
            </a:r>
          </a:p>
          <a:p>
            <a:pPr marL="1263650" indent="-457200">
              <a:buFont typeface="Wingdings" pitchFamily="2" charset="2"/>
              <a:buChar char="§"/>
            </a:pPr>
            <a:r>
              <a:rPr lang="en-US" dirty="0">
                <a:solidFill>
                  <a:schemeClr val="tx1"/>
                </a:solidFill>
                <a:latin typeface="Comic Sans MS" pitchFamily="66" charset="0"/>
              </a:rPr>
              <a:t>Collect letters when appropriate.</a:t>
            </a:r>
          </a:p>
          <a:p>
            <a:pPr marL="1263650" indent="-457200">
              <a:buFont typeface="Wingdings" pitchFamily="2" charset="2"/>
              <a:buChar char="§"/>
            </a:pPr>
            <a:r>
              <a:rPr lang="en-US" dirty="0">
                <a:solidFill>
                  <a:schemeClr val="tx1"/>
                </a:solidFill>
                <a:latin typeface="Comic Sans MS" pitchFamily="66" charset="0"/>
              </a:rPr>
              <a:t>P.E kits are sent home at the end of every half term.</a:t>
            </a:r>
          </a:p>
          <a:p>
            <a:pPr marL="1263650" indent="-457200">
              <a:buFont typeface="Wingdings" pitchFamily="2" charset="2"/>
              <a:buChar char="§"/>
            </a:pPr>
            <a:r>
              <a:rPr lang="en-US" dirty="0">
                <a:solidFill>
                  <a:schemeClr val="tx1"/>
                </a:solidFill>
                <a:latin typeface="Comic Sans MS" pitchFamily="66" charset="0"/>
              </a:rPr>
              <a:t>Communication notes and ‘what we will be learning next week’ will be sent home every Friday in their blue communication book.</a:t>
            </a:r>
          </a:p>
          <a:p>
            <a:pPr marL="1263650" indent="-457200">
              <a:buFont typeface="Wingdings" pitchFamily="2" charset="2"/>
              <a:buChar char="§"/>
            </a:pPr>
            <a:r>
              <a:rPr lang="en-US" dirty="0">
                <a:solidFill>
                  <a:schemeClr val="tx1"/>
                </a:solidFill>
                <a:latin typeface="Comic Sans MS" pitchFamily="66" charset="0"/>
              </a:rPr>
              <a:t>Homework can also be found on the school website.</a:t>
            </a:r>
          </a:p>
        </p:txBody>
      </p:sp>
      <p:sp>
        <p:nvSpPr>
          <p:cNvPr id="5" name="Rectangle 2"/>
          <p:cNvSpPr txBox="1">
            <a:spLocks noChangeArrowheads="1"/>
          </p:cNvSpPr>
          <p:nvPr/>
        </p:nvSpPr>
        <p:spPr>
          <a:xfrm>
            <a:off x="1619672" y="-318864"/>
            <a:ext cx="7067128"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Independent Children</a:t>
            </a:r>
          </a:p>
        </p:txBody>
      </p:sp>
      <p:pic>
        <p:nvPicPr>
          <p:cNvPr id="6" name="Picture 5" descr="W:\Staff Work\General School Stuff\Learning for life\animals\TadleySchool_Tiger.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5" y="-315416"/>
            <a:ext cx="1713798" cy="1800200"/>
          </a:xfrm>
          <a:prstGeom prst="rect">
            <a:avLst/>
          </a:prstGeom>
          <a:noFill/>
          <a:ln>
            <a:noFill/>
          </a:ln>
        </p:spPr>
      </p:pic>
      <p:pic>
        <p:nvPicPr>
          <p:cNvPr id="7" name="Picture 6"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8" name="Picture 7"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2957936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550322" y="-521132"/>
            <a:ext cx="8229600"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800" b="1" dirty="0">
                <a:solidFill>
                  <a:schemeClr val="tx1"/>
                </a:solidFill>
                <a:latin typeface="Comic Sans MS" pitchFamily="66" charset="0"/>
              </a:rPr>
              <a:t>Year 1/2 Topics</a:t>
            </a:r>
          </a:p>
        </p:txBody>
      </p:sp>
      <p:sp>
        <p:nvSpPr>
          <p:cNvPr id="7" name="Rectangle 3"/>
          <p:cNvSpPr txBox="1">
            <a:spLocks noChangeArrowheads="1"/>
          </p:cNvSpPr>
          <p:nvPr/>
        </p:nvSpPr>
        <p:spPr>
          <a:xfrm>
            <a:off x="504454" y="1773428"/>
            <a:ext cx="8229600" cy="5147140"/>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lgn="ctr"/>
            <a:r>
              <a:rPr lang="en-US" sz="3200" b="1" dirty="0">
                <a:solidFill>
                  <a:schemeClr val="tx1"/>
                </a:solidFill>
                <a:latin typeface="Comic Sans MS" pitchFamily="66" charset="0"/>
              </a:rPr>
              <a:t>Autumn: </a:t>
            </a:r>
            <a:r>
              <a:rPr lang="en-US" sz="3200" dirty="0">
                <a:solidFill>
                  <a:schemeClr val="tx1"/>
                </a:solidFill>
                <a:latin typeface="Comic Sans MS" pitchFamily="66" charset="0"/>
              </a:rPr>
              <a:t>Fire</a:t>
            </a:r>
            <a:br>
              <a:rPr lang="en-US" sz="3200" b="1" dirty="0">
                <a:solidFill>
                  <a:schemeClr val="tx1"/>
                </a:solidFill>
                <a:latin typeface="Comic Sans MS" pitchFamily="66" charset="0"/>
              </a:rPr>
            </a:br>
            <a:r>
              <a:rPr lang="en-US" sz="3200" b="1" dirty="0">
                <a:solidFill>
                  <a:schemeClr val="tx1"/>
                </a:solidFill>
                <a:latin typeface="Comic Sans MS" pitchFamily="66" charset="0"/>
              </a:rPr>
              <a:t>Spring: </a:t>
            </a:r>
            <a:r>
              <a:rPr lang="en-US" sz="3200" dirty="0">
                <a:solidFill>
                  <a:schemeClr val="tx1"/>
                </a:solidFill>
                <a:latin typeface="Comic Sans MS" pitchFamily="66" charset="0"/>
              </a:rPr>
              <a:t>All Around The World</a:t>
            </a:r>
            <a:br>
              <a:rPr lang="en-US" sz="3200" dirty="0">
                <a:solidFill>
                  <a:schemeClr val="tx1"/>
                </a:solidFill>
                <a:latin typeface="Comic Sans MS" pitchFamily="66" charset="0"/>
              </a:rPr>
            </a:br>
            <a:r>
              <a:rPr lang="en-US" sz="3200" b="1" dirty="0">
                <a:solidFill>
                  <a:schemeClr val="tx1"/>
                </a:solidFill>
                <a:latin typeface="Comic Sans MS" pitchFamily="66" charset="0"/>
              </a:rPr>
              <a:t>Summer: </a:t>
            </a:r>
            <a:r>
              <a:rPr lang="en-US" sz="3200" dirty="0">
                <a:solidFill>
                  <a:schemeClr val="tx1"/>
                </a:solidFill>
                <a:latin typeface="Comic Sans MS" pitchFamily="66" charset="0"/>
              </a:rPr>
              <a:t>Seaside and Oceans</a:t>
            </a:r>
            <a:br>
              <a:rPr lang="en-US" sz="2400" dirty="0">
                <a:solidFill>
                  <a:schemeClr val="tx1"/>
                </a:solidFill>
                <a:latin typeface="Comic Sans MS" pitchFamily="66" charset="0"/>
              </a:rPr>
            </a:br>
            <a:endParaRPr lang="en-US" sz="3200" dirty="0">
              <a:solidFill>
                <a:schemeClr val="tx1"/>
              </a:solidFill>
              <a:latin typeface="Comic Sans MS" pitchFamily="66" charset="0"/>
            </a:endParaRPr>
          </a:p>
          <a:p>
            <a:pPr marL="360363" indent="-360363" algn="ctr"/>
            <a:r>
              <a:rPr lang="en-US" sz="2400" dirty="0">
                <a:solidFill>
                  <a:schemeClr val="tx1"/>
                </a:solidFill>
                <a:latin typeface="Comic Sans MS" pitchFamily="66" charset="0"/>
              </a:rPr>
              <a:t>These may overlap due to SATS preparation.</a:t>
            </a:r>
            <a:endParaRPr lang="en-US" sz="3200" dirty="0">
              <a:solidFill>
                <a:schemeClr val="tx1"/>
              </a:solidFill>
              <a:latin typeface="Comic Sans MS" pitchFamily="66" charset="0"/>
            </a:endParaRPr>
          </a:p>
          <a:p>
            <a:pPr marL="360363" indent="-360363" algn="ctr"/>
            <a:endParaRPr lang="en-US" sz="4000" dirty="0">
              <a:solidFill>
                <a:schemeClr val="tx1"/>
              </a:solidFill>
              <a:latin typeface="Comic Sans MS" pitchFamily="66" charset="0"/>
            </a:endParaRPr>
          </a:p>
        </p:txBody>
      </p:sp>
      <p:pic>
        <p:nvPicPr>
          <p:cNvPr id="4" name="Picture 3" descr="W:\Staff Work\General School Stuff\Learning for life\animals\TadleySchool_Spider.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80528" y="-1147280"/>
            <a:ext cx="1944216" cy="2294560"/>
          </a:xfrm>
          <a:prstGeom prst="rect">
            <a:avLst/>
          </a:prstGeom>
          <a:noFill/>
          <a:ln>
            <a:noFill/>
          </a:ln>
        </p:spPr>
      </p:pic>
      <p:pic>
        <p:nvPicPr>
          <p:cNvPr id="5" name="Picture 4"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8034715" y="5700796"/>
            <a:ext cx="715845" cy="936104"/>
          </a:xfrm>
          <a:prstGeom prst="rect">
            <a:avLst/>
          </a:prstGeom>
          <a:noFill/>
          <a:ln>
            <a:noFill/>
          </a:ln>
        </p:spPr>
      </p:pic>
      <p:pic>
        <p:nvPicPr>
          <p:cNvPr id="8" name="Picture 7"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1801811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1619672" y="41176"/>
            <a:ext cx="7067128"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Educational Visits</a:t>
            </a:r>
          </a:p>
        </p:txBody>
      </p:sp>
      <p:pic>
        <p:nvPicPr>
          <p:cNvPr id="5" name="Picture 4" descr="W:\Staff Work\General School Stuff\Learning for life\animals\TadleySchool_Monkey.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114" y="-315416"/>
            <a:ext cx="1807802" cy="2044797"/>
          </a:xfrm>
          <a:prstGeom prst="rect">
            <a:avLst/>
          </a:prstGeom>
          <a:noFill/>
          <a:ln>
            <a:noFill/>
          </a:ln>
        </p:spPr>
      </p:pic>
      <p:sp>
        <p:nvSpPr>
          <p:cNvPr id="8" name="Rectangle 3"/>
          <p:cNvSpPr txBox="1">
            <a:spLocks noChangeArrowheads="1"/>
          </p:cNvSpPr>
          <p:nvPr/>
        </p:nvSpPr>
        <p:spPr>
          <a:xfrm>
            <a:off x="435103" y="1628800"/>
            <a:ext cx="8229600" cy="3886200"/>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lgn="ctr"/>
            <a:endParaRPr lang="en-US" sz="2800" b="1" dirty="0">
              <a:solidFill>
                <a:schemeClr val="tx1"/>
              </a:solidFill>
              <a:latin typeface="Comic Sans MS" pitchFamily="66" charset="0"/>
            </a:endParaRPr>
          </a:p>
          <a:p>
            <a:pPr marL="360363" indent="-360363" algn="ctr"/>
            <a:r>
              <a:rPr lang="en-US" sz="2800" b="1" dirty="0">
                <a:solidFill>
                  <a:schemeClr val="tx1"/>
                </a:solidFill>
                <a:latin typeface="Comic Sans MS" pitchFamily="66" charset="0"/>
              </a:rPr>
              <a:t>Autumn: </a:t>
            </a:r>
            <a:r>
              <a:rPr lang="en-US" sz="2800" dirty="0">
                <a:solidFill>
                  <a:schemeClr val="tx1"/>
                </a:solidFill>
                <a:latin typeface="Comic Sans MS" pitchFamily="66" charset="0"/>
              </a:rPr>
              <a:t>Trip to St. Paul’s Cathedral?</a:t>
            </a:r>
          </a:p>
          <a:p>
            <a:pPr marL="360363" indent="-360363" algn="ctr"/>
            <a:r>
              <a:rPr lang="en-US" sz="2800" b="1" dirty="0">
                <a:solidFill>
                  <a:schemeClr val="tx1"/>
                </a:solidFill>
                <a:latin typeface="Comic Sans MS" pitchFamily="66" charset="0"/>
              </a:rPr>
              <a:t>Spring: </a:t>
            </a:r>
            <a:r>
              <a:rPr lang="en-US" sz="2800" dirty="0">
                <a:solidFill>
                  <a:schemeClr val="tx1"/>
                </a:solidFill>
                <a:latin typeface="Comic Sans MS" pitchFamily="66" charset="0"/>
              </a:rPr>
              <a:t>Trip to </a:t>
            </a:r>
            <a:r>
              <a:rPr lang="en-US" sz="2800" dirty="0" err="1">
                <a:solidFill>
                  <a:schemeClr val="tx1"/>
                </a:solidFill>
                <a:latin typeface="Comic Sans MS" pitchFamily="66" charset="0"/>
              </a:rPr>
              <a:t>Marwell</a:t>
            </a:r>
            <a:r>
              <a:rPr lang="en-US" sz="2800" dirty="0">
                <a:solidFill>
                  <a:schemeClr val="tx1"/>
                </a:solidFill>
                <a:latin typeface="Comic Sans MS" pitchFamily="66" charset="0"/>
              </a:rPr>
              <a:t> Zoo </a:t>
            </a:r>
          </a:p>
          <a:p>
            <a:pPr marL="360363" indent="-360363" algn="ctr"/>
            <a:r>
              <a:rPr lang="en-US" sz="2800" b="1" dirty="0">
                <a:solidFill>
                  <a:schemeClr val="tx1"/>
                </a:solidFill>
                <a:latin typeface="Comic Sans MS" pitchFamily="66" charset="0"/>
              </a:rPr>
              <a:t>Summer: </a:t>
            </a:r>
            <a:r>
              <a:rPr lang="en-US" sz="2800" dirty="0">
                <a:solidFill>
                  <a:schemeClr val="tx1"/>
                </a:solidFill>
                <a:latin typeface="Comic Sans MS" pitchFamily="66" charset="0"/>
              </a:rPr>
              <a:t>Trip to </a:t>
            </a:r>
            <a:r>
              <a:rPr lang="en-US" sz="2800" dirty="0" err="1">
                <a:solidFill>
                  <a:schemeClr val="tx1"/>
                </a:solidFill>
                <a:latin typeface="Comic Sans MS" pitchFamily="66" charset="0"/>
              </a:rPr>
              <a:t>Southsea</a:t>
            </a:r>
            <a:r>
              <a:rPr lang="en-US" sz="2800" dirty="0">
                <a:solidFill>
                  <a:schemeClr val="tx1"/>
                </a:solidFill>
                <a:latin typeface="Comic Sans MS" pitchFamily="66" charset="0"/>
              </a:rPr>
              <a:t> Aquarium</a:t>
            </a:r>
          </a:p>
          <a:p>
            <a:pPr marL="360363" indent="-360363" algn="ctr"/>
            <a:endParaRPr lang="en-GB" sz="2400" dirty="0">
              <a:solidFill>
                <a:schemeClr val="tx1"/>
              </a:solidFill>
              <a:latin typeface="Comic Sans MS" pitchFamily="66" charset="0"/>
            </a:endParaRPr>
          </a:p>
          <a:p>
            <a:pPr marL="360363" indent="-360363" algn="ctr"/>
            <a:endParaRPr lang="en-GB" sz="2400" dirty="0">
              <a:solidFill>
                <a:schemeClr val="tx1"/>
              </a:solidFill>
              <a:latin typeface="Comic Sans MS" pitchFamily="66" charset="0"/>
            </a:endParaRPr>
          </a:p>
          <a:p>
            <a:pPr marL="360363" indent="-360363" algn="ctr"/>
            <a:r>
              <a:rPr lang="en-GB" sz="2400" dirty="0">
                <a:solidFill>
                  <a:schemeClr val="tx1"/>
                </a:solidFill>
                <a:latin typeface="Comic Sans MS" pitchFamily="66" charset="0"/>
              </a:rPr>
              <a:t>We will be looking for extra help on our trips so if you are available and are DBS checked please let us know. </a:t>
            </a:r>
            <a:r>
              <a:rPr lang="en-GB" sz="2400" dirty="0">
                <a:solidFill>
                  <a:schemeClr val="tx1"/>
                </a:solidFill>
                <a:latin typeface="Comic Sans MS" pitchFamily="66" charset="0"/>
                <a:sym typeface="Wingdings" panose="05000000000000000000" pitchFamily="2" charset="2"/>
              </a:rPr>
              <a:t></a:t>
            </a:r>
            <a:endParaRPr lang="en-US" sz="2400" dirty="0">
              <a:solidFill>
                <a:schemeClr val="tx1"/>
              </a:solidFill>
              <a:latin typeface="Comic Sans MS" pitchFamily="66" charset="0"/>
            </a:endParaRPr>
          </a:p>
          <a:p>
            <a:pPr marL="360363" indent="-360363" algn="ctr"/>
            <a:endParaRPr lang="en-US" sz="2800" dirty="0">
              <a:solidFill>
                <a:schemeClr val="tx1"/>
              </a:solidFill>
              <a:latin typeface="Comic Sans MS" pitchFamily="66" charset="0"/>
            </a:endParaRPr>
          </a:p>
          <a:p>
            <a:pPr marL="360363" indent="-360363" algn="ctr"/>
            <a:endParaRPr lang="en-US" sz="2800" dirty="0">
              <a:solidFill>
                <a:schemeClr val="tx1"/>
              </a:solidFill>
              <a:latin typeface="Comic Sans MS" pitchFamily="66" charset="0"/>
            </a:endParaRPr>
          </a:p>
        </p:txBody>
      </p:sp>
    </p:spTree>
    <p:extLst>
      <p:ext uri="{BB962C8B-B14F-4D97-AF65-F5344CB8AC3E}">
        <p14:creationId xmlns:p14="http://schemas.microsoft.com/office/powerpoint/2010/main" val="9720787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1619672" y="41176"/>
            <a:ext cx="7067128"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Helping in School</a:t>
            </a:r>
          </a:p>
        </p:txBody>
      </p:sp>
      <p:sp>
        <p:nvSpPr>
          <p:cNvPr id="7" name="Rectangle 3"/>
          <p:cNvSpPr txBox="1">
            <a:spLocks noChangeArrowheads="1"/>
          </p:cNvSpPr>
          <p:nvPr/>
        </p:nvSpPr>
        <p:spPr>
          <a:xfrm>
            <a:off x="457200" y="2135088"/>
            <a:ext cx="8229600" cy="3886200"/>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buFont typeface="Arial" pitchFamily="34" charset="0"/>
              <a:buChar char="•"/>
            </a:pPr>
            <a:r>
              <a:rPr lang="en-US" dirty="0">
                <a:solidFill>
                  <a:schemeClr val="tx1"/>
                </a:solidFill>
                <a:latin typeface="Comic Sans MS" pitchFamily="66" charset="0"/>
              </a:rPr>
              <a:t>Parents and/or grandparents. </a:t>
            </a:r>
          </a:p>
          <a:p>
            <a:pPr marL="360363" indent="-360363">
              <a:buFont typeface="Arial" pitchFamily="34" charset="0"/>
              <a:buChar char="•"/>
            </a:pPr>
            <a:r>
              <a:rPr lang="en-US" dirty="0">
                <a:solidFill>
                  <a:schemeClr val="tx1"/>
                </a:solidFill>
                <a:latin typeface="Comic Sans MS" pitchFamily="66" charset="0"/>
              </a:rPr>
              <a:t>Reading, numbers, computer, trips, nativity (particularly sorting costumes), ICT.</a:t>
            </a:r>
          </a:p>
          <a:p>
            <a:pPr marL="360363" indent="-360363">
              <a:buFont typeface="Arial" pitchFamily="34" charset="0"/>
              <a:buChar char="•"/>
            </a:pPr>
            <a:r>
              <a:rPr lang="en-US" dirty="0">
                <a:solidFill>
                  <a:schemeClr val="tx1"/>
                </a:solidFill>
                <a:latin typeface="Comic Sans MS" pitchFamily="66" charset="0"/>
              </a:rPr>
              <a:t>You will be asked to work with the year group, but not necessarily directly with your child.</a:t>
            </a:r>
          </a:p>
          <a:p>
            <a:pPr marL="360363" indent="-360363">
              <a:buFont typeface="Arial" pitchFamily="34" charset="0"/>
              <a:buChar char="•"/>
            </a:pPr>
            <a:r>
              <a:rPr lang="en-US" dirty="0">
                <a:solidFill>
                  <a:schemeClr val="tx1"/>
                </a:solidFill>
                <a:latin typeface="Comic Sans MS" pitchFamily="66" charset="0"/>
              </a:rPr>
              <a:t>Forest Schools (walking to and from the forest and participating in activities). </a:t>
            </a:r>
          </a:p>
          <a:p>
            <a:endParaRPr lang="en-US" sz="1000" dirty="0">
              <a:solidFill>
                <a:schemeClr val="tx1"/>
              </a:solidFill>
              <a:latin typeface="Comic Sans MS" pitchFamily="66" charset="0"/>
            </a:endParaRPr>
          </a:p>
          <a:p>
            <a:pPr marL="360363" indent="-360363">
              <a:buFont typeface="Arial" pitchFamily="34" charset="0"/>
              <a:buChar char="•"/>
            </a:pPr>
            <a:r>
              <a:rPr lang="en-US" sz="2800" b="1" u="sng" dirty="0">
                <a:solidFill>
                  <a:schemeClr val="tx1"/>
                </a:solidFill>
                <a:latin typeface="Comic Sans MS" pitchFamily="66" charset="0"/>
              </a:rPr>
              <a:t>All adults must be DBS Checked</a:t>
            </a:r>
          </a:p>
        </p:txBody>
      </p:sp>
      <p:pic>
        <p:nvPicPr>
          <p:cNvPr id="4" name="Picture 3" descr="W:\Staff Work\General School Stuff\Learning for life\animals\TadleySchool_Meerkat.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9565" y="-357337"/>
            <a:ext cx="1943253" cy="2202161"/>
          </a:xfrm>
          <a:prstGeom prst="rect">
            <a:avLst/>
          </a:prstGeom>
          <a:noFill/>
          <a:ln>
            <a:noFill/>
          </a:ln>
        </p:spPr>
      </p:pic>
      <p:pic>
        <p:nvPicPr>
          <p:cNvPr id="5" name="Picture 4"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8" name="Picture 7"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39768224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619672" y="-102841"/>
            <a:ext cx="7067128" cy="1371601"/>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err="1">
                <a:solidFill>
                  <a:schemeClr val="tx1"/>
                </a:solidFill>
                <a:latin typeface="Comic Sans MS" pitchFamily="66" charset="0"/>
              </a:rPr>
              <a:t>Behaviour</a:t>
            </a:r>
            <a:endParaRPr lang="en-US" sz="4800" b="1" dirty="0">
              <a:solidFill>
                <a:schemeClr val="tx1"/>
              </a:solidFill>
              <a:latin typeface="Comic Sans MS" pitchFamily="66" charset="0"/>
            </a:endParaRPr>
          </a:p>
        </p:txBody>
      </p:sp>
      <p:sp>
        <p:nvSpPr>
          <p:cNvPr id="5" name="Rectangle 3"/>
          <p:cNvSpPr txBox="1">
            <a:spLocks noChangeArrowheads="1"/>
          </p:cNvSpPr>
          <p:nvPr/>
        </p:nvSpPr>
        <p:spPr>
          <a:xfrm>
            <a:off x="457200" y="1525632"/>
            <a:ext cx="8229600" cy="3886200"/>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buFont typeface="Arial" pitchFamily="34" charset="0"/>
              <a:buChar char="•"/>
            </a:pPr>
            <a:r>
              <a:rPr lang="en-US" dirty="0">
                <a:solidFill>
                  <a:schemeClr val="tx1"/>
                </a:solidFill>
                <a:latin typeface="Comic Sans MS" pitchFamily="66" charset="0"/>
              </a:rPr>
              <a:t>We ALWAYS commend good behavior- this could be something small or something outstanding.</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Star of the week (a child who has wowed us in the week) will join the Tea party with Mrs Peters or Miss </a:t>
            </a:r>
            <a:r>
              <a:rPr lang="en-US" dirty="0" err="1">
                <a:solidFill>
                  <a:schemeClr val="tx1"/>
                </a:solidFill>
                <a:latin typeface="Comic Sans MS" pitchFamily="66" charset="0"/>
              </a:rPr>
              <a:t>Mohain</a:t>
            </a:r>
            <a:r>
              <a:rPr lang="en-US" dirty="0">
                <a:solidFill>
                  <a:schemeClr val="tx1"/>
                </a:solidFill>
                <a:latin typeface="Comic Sans MS" pitchFamily="66" charset="0"/>
              </a:rPr>
              <a:t>. </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Children who are respectful/helpful will be rewarded house points or raffle tickets.</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Rainbow stickers will be awarded for outstanding work or effort</a:t>
            </a:r>
            <a:r>
              <a:rPr lang="en-US" sz="2800" dirty="0">
                <a:solidFill>
                  <a:schemeClr val="tx1"/>
                </a:solidFill>
                <a:latin typeface="Comic Sans MS" pitchFamily="66" charset="0"/>
              </a:rPr>
              <a:t>.</a:t>
            </a:r>
          </a:p>
        </p:txBody>
      </p:sp>
      <p:pic>
        <p:nvPicPr>
          <p:cNvPr id="6" name="Picture 5" descr="W:\Staff Work\General School Stuff\Learning for life\animals\TadleySchool_Meerkat.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9565" y="-357337"/>
            <a:ext cx="1943253" cy="2202161"/>
          </a:xfrm>
          <a:prstGeom prst="rect">
            <a:avLst/>
          </a:prstGeom>
          <a:noFill/>
          <a:ln>
            <a:noFill/>
          </a:ln>
        </p:spPr>
      </p:pic>
      <p:pic>
        <p:nvPicPr>
          <p:cNvPr id="7" name="Picture 6"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8" name="Picture 7"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29429969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611188" y="-209550"/>
            <a:ext cx="8229600" cy="1143000"/>
          </a:xfrm>
        </p:spPr>
        <p:txBody>
          <a:bodyPr/>
          <a:lstStyle/>
          <a:p>
            <a:pPr eaLnBrk="1" hangingPunct="1"/>
            <a:r>
              <a:rPr lang="en-GB" altLang="en-US" b="1" u="sng" dirty="0">
                <a:latin typeface="Comic Sans MS" pitchFamily="66" charset="0"/>
              </a:rPr>
              <a:t>Behaviour System</a:t>
            </a:r>
            <a:endParaRPr lang="en-US" altLang="en-US" b="1" u="sng" dirty="0">
              <a:latin typeface="Comic Sans MS" pitchFamily="66" charset="0"/>
            </a:endParaRPr>
          </a:p>
        </p:txBody>
      </p:sp>
      <p:sp>
        <p:nvSpPr>
          <p:cNvPr id="25603" name="Rectangle 3"/>
          <p:cNvSpPr>
            <a:spLocks noGrp="1" noChangeArrowheads="1"/>
          </p:cNvSpPr>
          <p:nvPr>
            <p:ph type="body" idx="1"/>
          </p:nvPr>
        </p:nvSpPr>
        <p:spPr>
          <a:xfrm>
            <a:off x="184150" y="885825"/>
            <a:ext cx="8686800" cy="4525963"/>
          </a:xfrm>
        </p:spPr>
        <p:txBody>
          <a:bodyPr/>
          <a:lstStyle/>
          <a:p>
            <a:pPr eaLnBrk="1" hangingPunct="1">
              <a:lnSpc>
                <a:spcPct val="90000"/>
              </a:lnSpc>
              <a:buFontTx/>
              <a:buBlip>
                <a:blip r:embed="rId2"/>
              </a:buBlip>
            </a:pPr>
            <a:r>
              <a:rPr lang="en-GB" altLang="en-US" sz="2000" dirty="0">
                <a:latin typeface="Comic Sans MS" pitchFamily="66" charset="0"/>
              </a:rPr>
              <a:t>Just a few reminders about our behaviour system:</a:t>
            </a:r>
          </a:p>
          <a:p>
            <a:pPr marL="0" indent="0" eaLnBrk="1" hangingPunct="1">
              <a:lnSpc>
                <a:spcPct val="90000"/>
              </a:lnSpc>
              <a:buNone/>
            </a:pPr>
            <a:endParaRPr lang="en-GB" altLang="en-US" sz="2000" dirty="0">
              <a:latin typeface="Comic Sans MS" pitchFamily="66" charset="0"/>
            </a:endParaRPr>
          </a:p>
          <a:p>
            <a:pPr marL="0" indent="0" eaLnBrk="1" hangingPunct="1">
              <a:lnSpc>
                <a:spcPct val="90000"/>
              </a:lnSpc>
              <a:buNone/>
            </a:pPr>
            <a:endParaRPr lang="en-US" altLang="en-US" sz="2000" dirty="0">
              <a:latin typeface="Comic Sans MS" pitchFamily="66" charset="0"/>
            </a:endParaRPr>
          </a:p>
          <a:p>
            <a:pPr eaLnBrk="1" hangingPunct="1">
              <a:lnSpc>
                <a:spcPct val="90000"/>
              </a:lnSpc>
            </a:pPr>
            <a:endParaRPr lang="en-US" altLang="en-US" sz="2400" dirty="0">
              <a:latin typeface="Comic Sans MS" pitchFamily="66" charset="0"/>
            </a:endParaRPr>
          </a:p>
        </p:txBody>
      </p:sp>
      <p:sp>
        <p:nvSpPr>
          <p:cNvPr id="7" name="Cloud 6"/>
          <p:cNvSpPr/>
          <p:nvPr/>
        </p:nvSpPr>
        <p:spPr>
          <a:xfrm>
            <a:off x="303213" y="2430463"/>
            <a:ext cx="2354262" cy="1031875"/>
          </a:xfrm>
          <a:prstGeom prst="cloud">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25607" name="Picture 2" descr="http://3.bp.blogspot.com/_p13_NcQJIIs/SuoKkmTo7XI/AAAAAAAAABo/_cJGrbigG8w/s320/cartoon_rainbow.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954088"/>
            <a:ext cx="2967038" cy="227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loud 2"/>
          <p:cNvSpPr/>
          <p:nvPr/>
        </p:nvSpPr>
        <p:spPr>
          <a:xfrm>
            <a:off x="2181225" y="1908175"/>
            <a:ext cx="647700" cy="50323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Cloud 9"/>
          <p:cNvSpPr/>
          <p:nvPr/>
        </p:nvSpPr>
        <p:spPr>
          <a:xfrm>
            <a:off x="457200" y="1911350"/>
            <a:ext cx="647700" cy="503238"/>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Arrow Connector 4"/>
          <p:cNvCxnSpPr/>
          <p:nvPr/>
        </p:nvCxnSpPr>
        <p:spPr>
          <a:xfrm flipV="1">
            <a:off x="2505075" y="2922588"/>
            <a:ext cx="2282825" cy="13970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5611" name="TextBox 7"/>
          <p:cNvSpPr txBox="1">
            <a:spLocks noChangeArrowheads="1"/>
          </p:cNvSpPr>
          <p:nvPr/>
        </p:nvSpPr>
        <p:spPr bwMode="auto">
          <a:xfrm>
            <a:off x="4860925" y="2470150"/>
            <a:ext cx="4021138" cy="706438"/>
          </a:xfrm>
          <a:prstGeom prst="rect">
            <a:avLst/>
          </a:prstGeom>
          <a:solidFill>
            <a:srgbClr val="66FF33"/>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a:spcBef>
                <a:spcPct val="0"/>
              </a:spcBef>
              <a:buFontTx/>
              <a:buNone/>
            </a:pPr>
            <a:r>
              <a:rPr lang="en-GB" altLang="en-US" sz="2000" dirty="0">
                <a:latin typeface="Comic Sans MS" pitchFamily="66" charset="0"/>
              </a:rPr>
              <a:t>Where every child will begin at the start of everyday. </a:t>
            </a:r>
            <a:r>
              <a:rPr lang="en-GB" altLang="en-US" sz="2000" dirty="0">
                <a:latin typeface="Comic Sans MS" pitchFamily="66" charset="0"/>
                <a:sym typeface="Wingdings" pitchFamily="2" charset="2"/>
              </a:rPr>
              <a:t></a:t>
            </a:r>
            <a:endParaRPr lang="en-GB" altLang="en-US" sz="2000" dirty="0">
              <a:latin typeface="Comic Sans MS" pitchFamily="66" charset="0"/>
            </a:endParaRPr>
          </a:p>
        </p:txBody>
      </p:sp>
      <p:sp>
        <p:nvSpPr>
          <p:cNvPr id="25616" name="TextBox 11"/>
          <p:cNvSpPr txBox="1">
            <a:spLocks noChangeArrowheads="1"/>
          </p:cNvSpPr>
          <p:nvPr/>
        </p:nvSpPr>
        <p:spPr bwMode="auto">
          <a:xfrm>
            <a:off x="23436" y="4357688"/>
            <a:ext cx="9086850" cy="1938992"/>
          </a:xfrm>
          <a:prstGeom prst="rect">
            <a:avLst/>
          </a:prstGeom>
          <a:solidFill>
            <a:schemeClr val="bg1"/>
          </a:solidFill>
          <a:ln w="28575">
            <a:solidFill>
              <a:srgbClr val="000000"/>
            </a:solidFill>
            <a:prstDash val="sysDash"/>
            <a:miter lim="800000"/>
            <a:headEnd/>
            <a:tailEnd/>
          </a:ln>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a:spcBef>
                <a:spcPct val="0"/>
              </a:spcBef>
              <a:buFontTx/>
              <a:buNone/>
            </a:pPr>
            <a:r>
              <a:rPr lang="en-GB" altLang="en-US" sz="2000" dirty="0">
                <a:latin typeface="Comic Sans MS" pitchFamily="66" charset="0"/>
              </a:rPr>
              <a:t>Bad choices will result in a child receiving a verbal warning.</a:t>
            </a:r>
          </a:p>
          <a:p>
            <a:pPr algn="ctr">
              <a:spcBef>
                <a:spcPct val="0"/>
              </a:spcBef>
              <a:buFontTx/>
              <a:buNone/>
            </a:pPr>
            <a:r>
              <a:rPr lang="en-GB" altLang="en-US" sz="2000" dirty="0">
                <a:latin typeface="Comic Sans MS" pitchFamily="66" charset="0"/>
              </a:rPr>
              <a:t>If the behaviour persists their initials will be written on the board.</a:t>
            </a:r>
          </a:p>
          <a:p>
            <a:pPr algn="ctr">
              <a:spcBef>
                <a:spcPct val="0"/>
              </a:spcBef>
              <a:buFontTx/>
              <a:buNone/>
            </a:pPr>
            <a:r>
              <a:rPr lang="en-GB" altLang="en-US" sz="2000" dirty="0">
                <a:latin typeface="Comic Sans MS" pitchFamily="66" charset="0"/>
              </a:rPr>
              <a:t>Ticks (maximum of 2) will be added to the initials if the behaviour continues.</a:t>
            </a:r>
          </a:p>
          <a:p>
            <a:pPr algn="ctr">
              <a:spcBef>
                <a:spcPct val="0"/>
              </a:spcBef>
              <a:buFontTx/>
              <a:buNone/>
            </a:pPr>
            <a:r>
              <a:rPr lang="en-GB" altLang="en-US" sz="2000" dirty="0">
                <a:latin typeface="Comic Sans MS" pitchFamily="66" charset="0"/>
              </a:rPr>
              <a:t>For any serious behaviour / recurring minor behaviour your child will be sent to a member of the Senior Leadership Team.</a:t>
            </a:r>
          </a:p>
        </p:txBody>
      </p:sp>
      <p:sp>
        <p:nvSpPr>
          <p:cNvPr id="25618" name="TextBox 22"/>
          <p:cNvSpPr txBox="1">
            <a:spLocks noChangeArrowheads="1"/>
          </p:cNvSpPr>
          <p:nvPr/>
        </p:nvSpPr>
        <p:spPr bwMode="auto">
          <a:xfrm>
            <a:off x="3276600" y="1357313"/>
            <a:ext cx="5605463" cy="922337"/>
          </a:xfrm>
          <a:prstGeom prst="rect">
            <a:avLst/>
          </a:prstGeom>
          <a:gradFill rotWithShape="0">
            <a:gsLst>
              <a:gs pos="0">
                <a:srgbClr val="FF3399"/>
              </a:gs>
              <a:gs pos="25000">
                <a:srgbClr val="FF6633"/>
              </a:gs>
              <a:gs pos="50000">
                <a:srgbClr val="FFFF00"/>
              </a:gs>
              <a:gs pos="75000">
                <a:srgbClr val="01A78F"/>
              </a:gs>
              <a:gs pos="100000">
                <a:srgbClr val="3366FF"/>
              </a:gs>
            </a:gsLst>
            <a:lin ang="54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charset="0"/>
                <a:cs typeface="Arial" charset="0"/>
              </a:defRPr>
            </a:lvl1pPr>
            <a:lvl2pPr marL="742950" indent="-285750">
              <a:spcBef>
                <a:spcPct val="20000"/>
              </a:spcBef>
              <a:buChar char="–"/>
              <a:defRPr sz="2800">
                <a:solidFill>
                  <a:schemeClr val="tx1"/>
                </a:solidFill>
                <a:latin typeface="Arial" charset="0"/>
                <a:cs typeface="Arial" charset="0"/>
              </a:defRPr>
            </a:lvl2pPr>
            <a:lvl3pPr marL="1143000" indent="-228600">
              <a:spcBef>
                <a:spcPct val="20000"/>
              </a:spcBef>
              <a:buChar char="•"/>
              <a:defRPr sz="24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algn="ctr">
              <a:spcBef>
                <a:spcPct val="0"/>
              </a:spcBef>
              <a:buFontTx/>
              <a:buNone/>
            </a:pPr>
            <a:r>
              <a:rPr lang="en-GB" altLang="en-US" sz="1800" b="1">
                <a:latin typeface="Comic Sans MS" pitchFamily="66" charset="0"/>
              </a:rPr>
              <a:t>Children are put on the rainbow when they do something/behave in a way that goes above and beyond what is expected.</a:t>
            </a:r>
          </a:p>
        </p:txBody>
      </p:sp>
      <p:cxnSp>
        <p:nvCxnSpPr>
          <p:cNvPr id="24" name="Straight Arrow Connector 23"/>
          <p:cNvCxnSpPr/>
          <p:nvPr/>
        </p:nvCxnSpPr>
        <p:spPr>
          <a:xfrm flipV="1">
            <a:off x="2438400" y="1704975"/>
            <a:ext cx="819150" cy="9366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29976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619672" y="-102841"/>
            <a:ext cx="7067128" cy="1371601"/>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A Weekly Timetable</a:t>
            </a:r>
          </a:p>
        </p:txBody>
      </p:sp>
      <p:pic>
        <p:nvPicPr>
          <p:cNvPr id="6" name="Picture 5" descr="W:\Staff Work\General School Stuff\Learning for life\animals\TadleySchool_Tortoise.jpg"/>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4544" y="-531440"/>
            <a:ext cx="2180987" cy="2120351"/>
          </a:xfrm>
          <a:prstGeom prst="rect">
            <a:avLst/>
          </a:prstGeom>
          <a:noFill/>
          <a:ln>
            <a:noFill/>
          </a:ln>
        </p:spPr>
      </p:pic>
      <p:sp>
        <p:nvSpPr>
          <p:cNvPr id="7" name="Rectangle 3"/>
          <p:cNvSpPr txBox="1">
            <a:spLocks noChangeArrowheads="1"/>
          </p:cNvSpPr>
          <p:nvPr/>
        </p:nvSpPr>
        <p:spPr>
          <a:xfrm>
            <a:off x="323528" y="1825443"/>
            <a:ext cx="8569200" cy="4195845"/>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buFont typeface="Arial" pitchFamily="34" charset="0"/>
              <a:buChar char="•"/>
            </a:pPr>
            <a:r>
              <a:rPr lang="en-US" b="1" dirty="0">
                <a:solidFill>
                  <a:schemeClr val="tx1"/>
                </a:solidFill>
                <a:latin typeface="Comic Sans MS" pitchFamily="66" charset="0"/>
              </a:rPr>
              <a:t>PE</a:t>
            </a:r>
            <a:r>
              <a:rPr lang="en-US" dirty="0">
                <a:solidFill>
                  <a:schemeClr val="tx1"/>
                </a:solidFill>
                <a:latin typeface="Comic Sans MS" pitchFamily="66" charset="0"/>
              </a:rPr>
              <a:t> ~ Monday/Thursday and Wednesday afternoons will be taught by the class teachers or the PE </a:t>
            </a:r>
            <a:r>
              <a:rPr lang="en-US" dirty="0" err="1">
                <a:solidFill>
                  <a:schemeClr val="tx1"/>
                </a:solidFill>
                <a:latin typeface="Comic Sans MS" pitchFamily="66" charset="0"/>
              </a:rPr>
              <a:t>co-ordinator</a:t>
            </a:r>
            <a:r>
              <a:rPr lang="en-US" dirty="0">
                <a:solidFill>
                  <a:schemeClr val="tx1"/>
                </a:solidFill>
                <a:latin typeface="Comic Sans MS" pitchFamily="66" charset="0"/>
              </a:rPr>
              <a:t>. </a:t>
            </a:r>
          </a:p>
          <a:p>
            <a:pPr marL="360363" indent="-360363">
              <a:buFont typeface="Arial" pitchFamily="34" charset="0"/>
              <a:buChar char="•"/>
            </a:pPr>
            <a:r>
              <a:rPr lang="en-US" b="1" dirty="0">
                <a:solidFill>
                  <a:schemeClr val="tx1"/>
                </a:solidFill>
                <a:latin typeface="Comic Sans MS" pitchFamily="66" charset="0"/>
              </a:rPr>
              <a:t>Literacy, </a:t>
            </a:r>
            <a:r>
              <a:rPr lang="en-US" b="1" dirty="0" err="1">
                <a:solidFill>
                  <a:schemeClr val="tx1"/>
                </a:solidFill>
                <a:latin typeface="Comic Sans MS" pitchFamily="66" charset="0"/>
              </a:rPr>
              <a:t>Maths</a:t>
            </a:r>
            <a:r>
              <a:rPr lang="en-US" b="1" dirty="0">
                <a:solidFill>
                  <a:schemeClr val="tx1"/>
                </a:solidFill>
                <a:latin typeface="Comic Sans MS" pitchFamily="66" charset="0"/>
              </a:rPr>
              <a:t> and Phonics will be taught every day. After half term the children will also be taught Guided Reading 4x a week.</a:t>
            </a:r>
          </a:p>
          <a:p>
            <a:pPr marL="360363" indent="-360363">
              <a:buFont typeface="Arial" pitchFamily="34" charset="0"/>
              <a:buChar char="•"/>
            </a:pPr>
            <a:r>
              <a:rPr lang="en-US" b="1" dirty="0">
                <a:solidFill>
                  <a:schemeClr val="tx1"/>
                </a:solidFill>
                <a:latin typeface="Comic Sans MS" pitchFamily="66" charset="0"/>
              </a:rPr>
              <a:t>Reading</a:t>
            </a:r>
            <a:r>
              <a:rPr lang="en-US" dirty="0">
                <a:solidFill>
                  <a:schemeClr val="tx1"/>
                </a:solidFill>
                <a:latin typeface="Comic Sans MS" pitchFamily="66" charset="0"/>
              </a:rPr>
              <a:t> ~ Children will read to an adult </a:t>
            </a:r>
            <a:r>
              <a:rPr lang="en-US" b="1" dirty="0">
                <a:solidFill>
                  <a:schemeClr val="tx1"/>
                </a:solidFill>
                <a:latin typeface="Comic Sans MS" pitchFamily="66" charset="0"/>
              </a:rPr>
              <a:t>at least </a:t>
            </a:r>
            <a:r>
              <a:rPr lang="en-US" dirty="0">
                <a:solidFill>
                  <a:schemeClr val="tx1"/>
                </a:solidFill>
                <a:latin typeface="Comic Sans MS" pitchFamily="66" charset="0"/>
              </a:rPr>
              <a:t>once a week.</a:t>
            </a:r>
          </a:p>
          <a:p>
            <a:pPr marL="360363" indent="-360363">
              <a:buFont typeface="Arial" pitchFamily="34" charset="0"/>
              <a:buChar char="•"/>
            </a:pPr>
            <a:r>
              <a:rPr lang="en-US" dirty="0">
                <a:solidFill>
                  <a:schemeClr val="tx1"/>
                </a:solidFill>
                <a:latin typeface="Comic Sans MS" pitchFamily="66" charset="0"/>
              </a:rPr>
              <a:t>The children will be attending Forest Schools once a week. This will be either Mondays or Thursdays.</a:t>
            </a:r>
          </a:p>
          <a:p>
            <a:pPr marL="360363" indent="-360363">
              <a:buFont typeface="Arial" pitchFamily="34" charset="0"/>
              <a:buChar char="•"/>
            </a:pPr>
            <a:endParaRPr lang="en-US" sz="900" dirty="0">
              <a:solidFill>
                <a:schemeClr val="tx1"/>
              </a:solidFill>
              <a:latin typeface="Comic Sans MS" pitchFamily="66" charset="0"/>
            </a:endParaRPr>
          </a:p>
        </p:txBody>
      </p:sp>
      <p:pic>
        <p:nvPicPr>
          <p:cNvPr id="5" name="Picture 4" descr="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8" name="Picture 7" descr="Description: C:\Users\Mrs Perks\Documents\Logos\New logo\TadleySchool_logo_horiz_300dpi_CMYK.jpg"/>
          <p:cNvPicPr/>
          <p:nvPr/>
        </p:nvPicPr>
        <p:blipFill>
          <a:blip r:embed="rId5"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28636037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2339752" y="-378699"/>
            <a:ext cx="7067128" cy="1371601"/>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Handwriting</a:t>
            </a:r>
          </a:p>
        </p:txBody>
      </p:sp>
      <p:pic>
        <p:nvPicPr>
          <p:cNvPr id="7" name="Picture 6" descr="W:\Staff Work\General School Stuff\Learning for life\animals\TadleySchool_Tortoise.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536" y="-753075"/>
            <a:ext cx="2180987" cy="2120351"/>
          </a:xfrm>
          <a:prstGeom prst="rect">
            <a:avLst/>
          </a:prstGeom>
          <a:noFill/>
          <a:ln>
            <a:noFill/>
          </a:ln>
        </p:spPr>
      </p:pic>
      <p:sp>
        <p:nvSpPr>
          <p:cNvPr id="8" name="Rectangle 3"/>
          <p:cNvSpPr txBox="1">
            <a:spLocks noChangeArrowheads="1"/>
          </p:cNvSpPr>
          <p:nvPr/>
        </p:nvSpPr>
        <p:spPr>
          <a:xfrm>
            <a:off x="395536" y="1354575"/>
            <a:ext cx="8569200" cy="5038328"/>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buFont typeface="Arial" pitchFamily="34" charset="0"/>
              <a:buChar char="•"/>
            </a:pPr>
            <a:r>
              <a:rPr lang="en-US" dirty="0">
                <a:solidFill>
                  <a:schemeClr val="tx1"/>
                </a:solidFill>
                <a:latin typeface="Comic Sans MS" pitchFamily="66" charset="0"/>
              </a:rPr>
              <a:t>As a school we have a strong focus on handwriting.</a:t>
            </a:r>
          </a:p>
          <a:p>
            <a:pPr marL="360363" indent="-360363">
              <a:buFont typeface="Arial" pitchFamily="34" charset="0"/>
              <a:buChar char="•"/>
            </a:pPr>
            <a:r>
              <a:rPr lang="en-US" dirty="0">
                <a:solidFill>
                  <a:schemeClr val="tx1"/>
                </a:solidFill>
                <a:latin typeface="Comic Sans MS" pitchFamily="66" charset="0"/>
              </a:rPr>
              <a:t>We will be teaching pre-cursive handwriting and once the children are ready we will teach them how to join their letters.</a:t>
            </a:r>
          </a:p>
        </p:txBody>
      </p:sp>
      <p:pic>
        <p:nvPicPr>
          <p:cNvPr id="3" name="Picture 2"/>
          <p:cNvPicPr>
            <a:picLocks noChangeAspect="1"/>
          </p:cNvPicPr>
          <p:nvPr/>
        </p:nvPicPr>
        <p:blipFill>
          <a:blip r:embed="rId3"/>
          <a:stretch>
            <a:fillRect/>
          </a:stretch>
        </p:blipFill>
        <p:spPr>
          <a:xfrm>
            <a:off x="1475656" y="2636912"/>
            <a:ext cx="5616624" cy="3971129"/>
          </a:xfrm>
          <a:prstGeom prst="rect">
            <a:avLst/>
          </a:prstGeom>
        </p:spPr>
      </p:pic>
    </p:spTree>
    <p:extLst>
      <p:ext uri="{BB962C8B-B14F-4D97-AF65-F5344CB8AC3E}">
        <p14:creationId xmlns:p14="http://schemas.microsoft.com/office/powerpoint/2010/main" val="1000986458"/>
      </p:ext>
    </p:extLst>
  </p:cSld>
  <p:clrMapOvr>
    <a:masterClrMapping/>
  </p:clrMapOvr>
  <p:transition spd="slow"/>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619672" y="-102841"/>
            <a:ext cx="7067128" cy="1371601"/>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P.E</a:t>
            </a:r>
          </a:p>
        </p:txBody>
      </p:sp>
      <p:sp>
        <p:nvSpPr>
          <p:cNvPr id="5" name="Rectangle 3"/>
          <p:cNvSpPr txBox="1">
            <a:spLocks noChangeArrowheads="1"/>
          </p:cNvSpPr>
          <p:nvPr/>
        </p:nvSpPr>
        <p:spPr>
          <a:xfrm>
            <a:off x="457200" y="1700808"/>
            <a:ext cx="8229600" cy="3670176"/>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buFont typeface="Arial" pitchFamily="34" charset="0"/>
              <a:buChar char="•"/>
            </a:pPr>
            <a:r>
              <a:rPr lang="en-US" dirty="0">
                <a:solidFill>
                  <a:schemeClr val="tx1"/>
                </a:solidFill>
                <a:latin typeface="Comic Sans MS" pitchFamily="66" charset="0"/>
              </a:rPr>
              <a:t>Ensure all kits are named and in school.</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Navy tracksuits are encouraged as the weather gets colder.</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Hair must be tied back and tape placed over earrings. Please can tape be provided for earrings.</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Spare socks should be kept in P.E bags</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A coloured t-shirt to match your house</a:t>
            </a:r>
          </a:p>
        </p:txBody>
      </p:sp>
      <p:pic>
        <p:nvPicPr>
          <p:cNvPr id="6" name="Picture 5" descr="W:\Staff Work\General School Stuff\Learning for life\animals\TadleySchool_Meerkat.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9565" y="-357337"/>
            <a:ext cx="1943253" cy="2202161"/>
          </a:xfrm>
          <a:prstGeom prst="rect">
            <a:avLst/>
          </a:prstGeom>
          <a:noFill/>
          <a:ln>
            <a:noFill/>
          </a:ln>
        </p:spPr>
      </p:pic>
      <p:pic>
        <p:nvPicPr>
          <p:cNvPr id="7" name="Picture 6"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8034715" y="5640609"/>
            <a:ext cx="715845" cy="936104"/>
          </a:xfrm>
          <a:prstGeom prst="rect">
            <a:avLst/>
          </a:prstGeom>
          <a:noFill/>
          <a:ln>
            <a:noFill/>
          </a:ln>
        </p:spPr>
      </p:pic>
      <p:pic>
        <p:nvPicPr>
          <p:cNvPr id="8" name="Picture 7"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22064641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a:xfrm>
            <a:off x="1602772" y="6390"/>
            <a:ext cx="7067128" cy="879558"/>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dirty="0">
                <a:solidFill>
                  <a:schemeClr val="tx1"/>
                </a:solidFill>
                <a:latin typeface="Comic Sans MS" pitchFamily="66" charset="0"/>
              </a:rPr>
              <a:t>Blue Communication Books</a:t>
            </a:r>
          </a:p>
        </p:txBody>
      </p:sp>
      <p:sp>
        <p:nvSpPr>
          <p:cNvPr id="5" name="Rectangle 3"/>
          <p:cNvSpPr txBox="1">
            <a:spLocks noChangeArrowheads="1"/>
          </p:cNvSpPr>
          <p:nvPr/>
        </p:nvSpPr>
        <p:spPr>
          <a:xfrm>
            <a:off x="895036" y="1556791"/>
            <a:ext cx="8229600" cy="3210973"/>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360363" indent="-360363">
              <a:buFont typeface="Arial" pitchFamily="34" charset="0"/>
              <a:buChar char="•"/>
            </a:pPr>
            <a:r>
              <a:rPr lang="en-US" dirty="0">
                <a:solidFill>
                  <a:schemeClr val="tx1"/>
                </a:solidFill>
                <a:latin typeface="Comic Sans MS" pitchFamily="66" charset="0"/>
              </a:rPr>
              <a:t>If you have a message in the morning please write the message in the book instead of coming to the classroom.</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We will use them to communicate with you. Please check them everyday.</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Please return them to school on a daily basis.</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Make sure your child is aware of any notes, so they remember to hand it to the teacher / put on step.</a:t>
            </a:r>
          </a:p>
          <a:p>
            <a:pPr marL="360363" indent="-360363">
              <a:buFont typeface="Arial" pitchFamily="34" charset="0"/>
              <a:buChar char="•"/>
            </a:pPr>
            <a:endParaRPr lang="en-US" dirty="0">
              <a:solidFill>
                <a:schemeClr val="tx1"/>
              </a:solidFill>
              <a:latin typeface="Comic Sans MS" pitchFamily="66" charset="0"/>
            </a:endParaRPr>
          </a:p>
          <a:p>
            <a:pPr marL="360363" indent="-360363">
              <a:buFont typeface="Arial" pitchFamily="34" charset="0"/>
              <a:buChar char="•"/>
            </a:pPr>
            <a:r>
              <a:rPr lang="en-US" dirty="0">
                <a:solidFill>
                  <a:schemeClr val="tx1"/>
                </a:solidFill>
                <a:latin typeface="Comic Sans MS" pitchFamily="66" charset="0"/>
              </a:rPr>
              <a:t>Please sign every week.</a:t>
            </a:r>
          </a:p>
        </p:txBody>
      </p:sp>
      <p:pic>
        <p:nvPicPr>
          <p:cNvPr id="6" name="Picture 5" descr="W:\Staff Work\General School Stuff\Learning for life\animals\TadleySchool_Meerkat.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40481" y="-459432"/>
            <a:ext cx="1943253" cy="2202161"/>
          </a:xfrm>
          <a:prstGeom prst="rect">
            <a:avLst/>
          </a:prstGeom>
          <a:noFill/>
          <a:ln>
            <a:noFill/>
          </a:ln>
        </p:spPr>
      </p:pic>
      <p:pic>
        <p:nvPicPr>
          <p:cNvPr id="7" name="Picture 6"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8" name="Picture 7"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22064641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txBox="1">
            <a:spLocks noChangeArrowheads="1"/>
          </p:cNvSpPr>
          <p:nvPr/>
        </p:nvSpPr>
        <p:spPr>
          <a:xfrm>
            <a:off x="1619672" y="44624"/>
            <a:ext cx="7524328"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dirty="0">
                <a:solidFill>
                  <a:schemeClr val="tx1"/>
                </a:solidFill>
                <a:latin typeface="Comic Sans MS" pitchFamily="66" charset="0"/>
              </a:rPr>
              <a:t>Reading with Your Child</a:t>
            </a:r>
          </a:p>
        </p:txBody>
      </p:sp>
      <p:sp>
        <p:nvSpPr>
          <p:cNvPr id="7" name="Rectangle 3"/>
          <p:cNvSpPr txBox="1">
            <a:spLocks noChangeArrowheads="1"/>
          </p:cNvSpPr>
          <p:nvPr/>
        </p:nvSpPr>
        <p:spPr>
          <a:xfrm>
            <a:off x="457200" y="1487488"/>
            <a:ext cx="8229600" cy="5109864"/>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457200" indent="-457200">
              <a:buFont typeface="Arial" pitchFamily="34" charset="0"/>
              <a:buChar char="•"/>
            </a:pPr>
            <a:endParaRPr lang="en-US" sz="3200" dirty="0">
              <a:solidFill>
                <a:schemeClr val="tx1"/>
              </a:solidFill>
              <a:latin typeface="Comic Sans MS" pitchFamily="66" charset="0"/>
            </a:endParaRPr>
          </a:p>
        </p:txBody>
      </p:sp>
      <p:pic>
        <p:nvPicPr>
          <p:cNvPr id="4" name="Picture 3" descr="W:\Staff Work\General School Stuff\Learning for life\animals\TadleySchool_Monkey.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114" y="-315416"/>
            <a:ext cx="1807802" cy="2044797"/>
          </a:xfrm>
          <a:prstGeom prst="rect">
            <a:avLst/>
          </a:prstGeom>
          <a:noFill/>
          <a:ln>
            <a:noFill/>
          </a:ln>
        </p:spPr>
      </p:pic>
      <p:sp>
        <p:nvSpPr>
          <p:cNvPr id="5" name="Rectangle 3"/>
          <p:cNvSpPr txBox="1">
            <a:spLocks noChangeArrowheads="1"/>
          </p:cNvSpPr>
          <p:nvPr/>
        </p:nvSpPr>
        <p:spPr>
          <a:xfrm>
            <a:off x="457200" y="1814943"/>
            <a:ext cx="8425184" cy="4454954"/>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pPr marL="457200" indent="-457200">
              <a:buFont typeface="Arial" pitchFamily="34" charset="0"/>
              <a:buChar char="•"/>
            </a:pPr>
            <a:r>
              <a:rPr lang="en-US" dirty="0">
                <a:solidFill>
                  <a:schemeClr val="tx1"/>
                </a:solidFill>
                <a:latin typeface="Comic Sans MS" pitchFamily="66" charset="0"/>
              </a:rPr>
              <a:t>Words are everywhere! </a:t>
            </a:r>
          </a:p>
          <a:p>
            <a:pPr marL="457200" indent="-457200">
              <a:buFont typeface="Arial" pitchFamily="34" charset="0"/>
              <a:buChar char="•"/>
            </a:pPr>
            <a:endParaRPr lang="en-US" dirty="0">
              <a:solidFill>
                <a:schemeClr val="tx1"/>
              </a:solidFill>
              <a:latin typeface="Comic Sans MS" pitchFamily="66" charset="0"/>
            </a:endParaRPr>
          </a:p>
          <a:p>
            <a:pPr marL="457200" indent="-457200">
              <a:buFont typeface="Arial" pitchFamily="34" charset="0"/>
              <a:buChar char="•"/>
            </a:pPr>
            <a:r>
              <a:rPr lang="en-US" dirty="0">
                <a:solidFill>
                  <a:schemeClr val="tx1"/>
                </a:solidFill>
                <a:latin typeface="Comic Sans MS" pitchFamily="66" charset="0"/>
              </a:rPr>
              <a:t>Encourage success.</a:t>
            </a:r>
          </a:p>
          <a:p>
            <a:pPr marL="457200" indent="-457200">
              <a:buFont typeface="Arial" pitchFamily="34" charset="0"/>
              <a:buChar char="•"/>
            </a:pPr>
            <a:endParaRPr lang="en-US" dirty="0">
              <a:solidFill>
                <a:schemeClr val="tx1"/>
              </a:solidFill>
              <a:latin typeface="Comic Sans MS" pitchFamily="66" charset="0"/>
            </a:endParaRPr>
          </a:p>
          <a:p>
            <a:pPr marL="457200" indent="-457200">
              <a:buFont typeface="Arial" pitchFamily="34" charset="0"/>
              <a:buChar char="•"/>
            </a:pPr>
            <a:r>
              <a:rPr lang="en-US" dirty="0">
                <a:solidFill>
                  <a:schemeClr val="tx1"/>
                </a:solidFill>
                <a:latin typeface="Comic Sans MS" pitchFamily="66" charset="0"/>
              </a:rPr>
              <a:t>Changing books.</a:t>
            </a:r>
          </a:p>
          <a:p>
            <a:pPr marL="457200" indent="-457200">
              <a:buFont typeface="Arial" pitchFamily="34" charset="0"/>
              <a:buChar char="•"/>
            </a:pPr>
            <a:endParaRPr lang="en-US" dirty="0">
              <a:solidFill>
                <a:schemeClr val="tx1"/>
              </a:solidFill>
              <a:latin typeface="Comic Sans MS" pitchFamily="66" charset="0"/>
            </a:endParaRPr>
          </a:p>
          <a:p>
            <a:pPr marL="457200" indent="-457200">
              <a:buFont typeface="Arial" pitchFamily="34" charset="0"/>
              <a:buChar char="•"/>
            </a:pPr>
            <a:r>
              <a:rPr lang="en-US" dirty="0">
                <a:solidFill>
                  <a:schemeClr val="tx1"/>
                </a:solidFill>
                <a:latin typeface="Comic Sans MS" pitchFamily="66" charset="0"/>
              </a:rPr>
              <a:t>Word games.</a:t>
            </a:r>
          </a:p>
          <a:p>
            <a:pPr marL="457200" indent="-457200">
              <a:buFont typeface="Arial" pitchFamily="34" charset="0"/>
              <a:buChar char="•"/>
            </a:pPr>
            <a:endParaRPr lang="en-US" dirty="0">
              <a:solidFill>
                <a:schemeClr val="tx1"/>
              </a:solidFill>
              <a:latin typeface="Comic Sans MS" pitchFamily="66" charset="0"/>
            </a:endParaRPr>
          </a:p>
          <a:p>
            <a:pPr marL="457200" indent="-457200">
              <a:buFont typeface="Arial" pitchFamily="34" charset="0"/>
              <a:buChar char="•"/>
            </a:pPr>
            <a:r>
              <a:rPr lang="en-US" dirty="0">
                <a:solidFill>
                  <a:schemeClr val="tx1"/>
                </a:solidFill>
                <a:latin typeface="Comic Sans MS" pitchFamily="66" charset="0"/>
              </a:rPr>
              <a:t>Comprehension and inference.</a:t>
            </a:r>
          </a:p>
          <a:p>
            <a:pPr marL="457200" indent="-457200">
              <a:buFont typeface="Arial" pitchFamily="34" charset="0"/>
              <a:buChar char="•"/>
            </a:pPr>
            <a:endParaRPr lang="en-US" sz="2800" dirty="0">
              <a:solidFill>
                <a:schemeClr val="tx1"/>
              </a:solidFill>
              <a:latin typeface="Comic Sans MS" pitchFamily="66" charset="0"/>
            </a:endParaRPr>
          </a:p>
          <a:p>
            <a:pPr marL="457200" indent="-457200">
              <a:buFont typeface="Arial" pitchFamily="34" charset="0"/>
              <a:buChar char="•"/>
            </a:pPr>
            <a:endParaRPr lang="en-US" sz="2800" dirty="0">
              <a:solidFill>
                <a:schemeClr val="tx1"/>
              </a:solidFill>
              <a:latin typeface="Comic Sans MS" pitchFamily="66" charset="0"/>
            </a:endParaRPr>
          </a:p>
        </p:txBody>
      </p:sp>
      <p:pic>
        <p:nvPicPr>
          <p:cNvPr id="8" name="Picture 7" descr="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9" name="Picture 8" descr="Description: C:\Users\Mrs Perks\Documents\Logos\New logo\TadleySchool_logo_horiz_300dpi_CMYK.jpg"/>
          <p:cNvPicPr/>
          <p:nvPr/>
        </p:nvPicPr>
        <p:blipFill>
          <a:blip r:embed="rId4"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spTree>
    <p:extLst>
      <p:ext uri="{BB962C8B-B14F-4D97-AF65-F5344CB8AC3E}">
        <p14:creationId xmlns:p14="http://schemas.microsoft.com/office/powerpoint/2010/main" val="35565078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315416"/>
            <a:ext cx="8229600"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400" b="1" dirty="0">
                <a:solidFill>
                  <a:schemeClr val="tx1"/>
                </a:solidFill>
                <a:latin typeface="CCW Cursive Writing 6" pitchFamily="66" charset="0"/>
              </a:rPr>
              <a:t>Phonics</a:t>
            </a:r>
          </a:p>
        </p:txBody>
      </p:sp>
      <p:sp>
        <p:nvSpPr>
          <p:cNvPr id="3" name="Rectangle 3"/>
          <p:cNvSpPr txBox="1">
            <a:spLocks noChangeArrowheads="1"/>
          </p:cNvSpPr>
          <p:nvPr/>
        </p:nvSpPr>
        <p:spPr>
          <a:xfrm>
            <a:off x="323528" y="1167696"/>
            <a:ext cx="8363272" cy="5285640"/>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dirty="0">
                <a:solidFill>
                  <a:schemeClr val="tx1"/>
                </a:solidFill>
                <a:latin typeface="CCW Cursive Writing 6" pitchFamily="66" charset="0"/>
              </a:rPr>
              <a:t>Some of the lingo you may be hearing at home:</a:t>
            </a:r>
          </a:p>
          <a:p>
            <a:endParaRPr lang="en-US" sz="300" dirty="0">
              <a:solidFill>
                <a:schemeClr val="tx1"/>
              </a:solidFill>
              <a:latin typeface="CCW Cursive Writing 6" pitchFamily="66" charset="0"/>
            </a:endParaRPr>
          </a:p>
          <a:p>
            <a:r>
              <a:rPr lang="en-US" dirty="0">
                <a:solidFill>
                  <a:schemeClr val="tx1"/>
                </a:solidFill>
                <a:latin typeface="CCW Cursive Writing 6" pitchFamily="66" charset="0"/>
              </a:rPr>
              <a:t>Phoneme ~ the sound</a:t>
            </a:r>
          </a:p>
          <a:p>
            <a:r>
              <a:rPr lang="en-US" dirty="0">
                <a:solidFill>
                  <a:schemeClr val="tx1"/>
                </a:solidFill>
                <a:latin typeface="CCW Cursive Writing 6" pitchFamily="66" charset="0"/>
              </a:rPr>
              <a:t>Grapheme ~ how the sound is written</a:t>
            </a:r>
          </a:p>
          <a:p>
            <a:r>
              <a:rPr lang="en-US" dirty="0">
                <a:solidFill>
                  <a:schemeClr val="tx1"/>
                </a:solidFill>
                <a:latin typeface="CCW Cursive Writing 6" pitchFamily="66" charset="0"/>
              </a:rPr>
              <a:t>Diagraph ~ a phoneme made up of 2 letters (</a:t>
            </a:r>
            <a:r>
              <a:rPr lang="en-US" dirty="0" err="1">
                <a:solidFill>
                  <a:schemeClr val="tx1"/>
                </a:solidFill>
                <a:latin typeface="CCW Cursive Writing 6" pitchFamily="66" charset="0"/>
              </a:rPr>
              <a:t>ai</a:t>
            </a:r>
            <a:r>
              <a:rPr lang="en-US" dirty="0">
                <a:solidFill>
                  <a:schemeClr val="tx1"/>
                </a:solidFill>
                <a:latin typeface="CCW Cursive Writing 6" pitchFamily="66" charset="0"/>
              </a:rPr>
              <a:t>)</a:t>
            </a:r>
          </a:p>
          <a:p>
            <a:r>
              <a:rPr lang="en-US" dirty="0" err="1">
                <a:solidFill>
                  <a:schemeClr val="tx1"/>
                </a:solidFill>
                <a:latin typeface="CCW Cursive Writing 6" pitchFamily="66" charset="0"/>
              </a:rPr>
              <a:t>Trigraph</a:t>
            </a:r>
            <a:r>
              <a:rPr lang="en-US" dirty="0">
                <a:solidFill>
                  <a:schemeClr val="tx1"/>
                </a:solidFill>
                <a:latin typeface="CCW Cursive Writing 6" pitchFamily="66" charset="0"/>
              </a:rPr>
              <a:t> ~ a phoneme made up of 3 letters (</a:t>
            </a:r>
            <a:r>
              <a:rPr lang="en-US" dirty="0" err="1">
                <a:solidFill>
                  <a:schemeClr val="tx1"/>
                </a:solidFill>
                <a:latin typeface="CCW Cursive Writing 6" pitchFamily="66" charset="0"/>
              </a:rPr>
              <a:t>igh</a:t>
            </a:r>
            <a:r>
              <a:rPr lang="en-US" dirty="0">
                <a:solidFill>
                  <a:schemeClr val="tx1"/>
                </a:solidFill>
                <a:latin typeface="CCW Cursive Writing 6" pitchFamily="66" charset="0"/>
              </a:rPr>
              <a:t>)</a:t>
            </a:r>
          </a:p>
          <a:p>
            <a:r>
              <a:rPr lang="en-US" dirty="0">
                <a:solidFill>
                  <a:schemeClr val="tx1"/>
                </a:solidFill>
                <a:latin typeface="CCW Cursive Writing 6" pitchFamily="66" charset="0"/>
              </a:rPr>
              <a:t>Phoneme buttons ~ marking the number of phonemes in a word (this can help with reading and spelling)</a:t>
            </a:r>
          </a:p>
          <a:p>
            <a:pPr algn="ctr"/>
            <a:endParaRPr lang="en-US" sz="1000" dirty="0">
              <a:solidFill>
                <a:srgbClr val="002060"/>
              </a:solidFill>
              <a:latin typeface="Comic Sans MS" pitchFamily="66" charset="0"/>
            </a:endParaRPr>
          </a:p>
          <a:p>
            <a:pPr algn="ctr"/>
            <a:r>
              <a:rPr lang="en-US" sz="3400" dirty="0">
                <a:solidFill>
                  <a:srgbClr val="002060"/>
                </a:solidFill>
                <a:latin typeface="Comic Sans MS" pitchFamily="66" charset="0"/>
              </a:rPr>
              <a:t>tin         with        rain       night      liquid</a:t>
            </a:r>
            <a:endParaRPr lang="en-US" sz="3400" dirty="0">
              <a:solidFill>
                <a:schemeClr val="tx1"/>
              </a:solidFill>
              <a:latin typeface="Comic Sans MS" pitchFamily="66" charset="0"/>
            </a:endParaRPr>
          </a:p>
        </p:txBody>
      </p:sp>
      <p:sp>
        <p:nvSpPr>
          <p:cNvPr id="4" name="Oval 3"/>
          <p:cNvSpPr/>
          <p:nvPr/>
        </p:nvSpPr>
        <p:spPr>
          <a:xfrm>
            <a:off x="395536"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611560"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827584"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2195736"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2411760"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2627784" y="6588968"/>
            <a:ext cx="360040"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4646870" y="6576496"/>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4069088"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4248536" y="6588968"/>
            <a:ext cx="360040"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6588224" y="6584880"/>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5724128" y="6597352"/>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5940152" y="6597352"/>
            <a:ext cx="576064"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8244408" y="6597352"/>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7465656" y="6597352"/>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7812360" y="6597352"/>
            <a:ext cx="360040"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7645104"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8460432" y="6588968"/>
            <a:ext cx="144016" cy="144016"/>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063384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457200" y="-315416"/>
            <a:ext cx="8229600" cy="1371600"/>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sz="4400" b="1" dirty="0">
                <a:solidFill>
                  <a:schemeClr val="tx1"/>
                </a:solidFill>
                <a:latin typeface="CCW Cursive Writing 6" pitchFamily="66" charset="0"/>
              </a:rPr>
              <a:t>Phonics Screening</a:t>
            </a:r>
          </a:p>
        </p:txBody>
      </p:sp>
      <p:sp>
        <p:nvSpPr>
          <p:cNvPr id="3" name="Rectangle 3"/>
          <p:cNvSpPr txBox="1">
            <a:spLocks noChangeArrowheads="1"/>
          </p:cNvSpPr>
          <p:nvPr/>
        </p:nvSpPr>
        <p:spPr>
          <a:xfrm>
            <a:off x="323528" y="1167696"/>
            <a:ext cx="8363272" cy="5285640"/>
          </a:xfrm>
          <a:prstGeom prst="rect">
            <a:avLst/>
          </a:prstGeom>
        </p:spPr>
        <p:txBody>
          <a:bodyPr vert="horz" lIns="91440" tIns="45720" rIns="91440" bIns="45720" rtlCol="0" anchor="t">
            <a:noAutofit/>
          </a:bodyPr>
          <a:lstStyle>
            <a:lvl1pPr marL="0" indent="0" algn="l" defTabSz="457200" rtl="0" eaLnBrk="1" latinLnBrk="0" hangingPunct="1">
              <a:spcBef>
                <a:spcPct val="20000"/>
              </a:spcBef>
              <a:spcAft>
                <a:spcPts val="600"/>
              </a:spcAft>
              <a:buClr>
                <a:schemeClr val="tx1">
                  <a:lumMod val="75000"/>
                  <a:lumOff val="25000"/>
                </a:schemeClr>
              </a:buClr>
              <a:buFont typeface="Wingdings 2" charset="2"/>
              <a:buNone/>
              <a:defRPr sz="2000" kern="1200">
                <a:solidFill>
                  <a:schemeClr val="tx1">
                    <a:lumMod val="75000"/>
                    <a:lumOff val="25000"/>
                  </a:schemeClr>
                </a:solidFill>
                <a:latin typeface="+mn-lt"/>
                <a:ea typeface="+mn-ea"/>
                <a:cs typeface="+mn-cs"/>
              </a:defRPr>
            </a:lvl1pPr>
            <a:lvl2pPr marL="457200" indent="0" algn="ctr" defTabSz="457200" rtl="0" eaLnBrk="1" latinLnBrk="0" hangingPunct="1">
              <a:spcBef>
                <a:spcPct val="20000"/>
              </a:spcBef>
              <a:spcAft>
                <a:spcPts val="600"/>
              </a:spcAft>
              <a:buClr>
                <a:schemeClr val="tx1">
                  <a:lumMod val="75000"/>
                  <a:lumOff val="25000"/>
                </a:schemeClr>
              </a:buClr>
              <a:buFont typeface="Wingdings 2"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ct val="20000"/>
              </a:spcBef>
              <a:spcAft>
                <a:spcPts val="600"/>
              </a:spcAft>
              <a:buClr>
                <a:schemeClr val="tx1">
                  <a:lumMod val="75000"/>
                  <a:lumOff val="25000"/>
                </a:schemeClr>
              </a:buClr>
              <a:buFont typeface="Wingdings 2"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ct val="20000"/>
              </a:spcBef>
              <a:spcAft>
                <a:spcPts val="600"/>
              </a:spcAft>
              <a:buClr>
                <a:schemeClr val="tx1">
                  <a:lumMod val="75000"/>
                  <a:lumOff val="25000"/>
                </a:schemeClr>
              </a:buClr>
              <a:buFont typeface="Wingdings 2"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6pPr>
            <a:lvl7pPr marL="27432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7pPr>
            <a:lvl8pPr marL="32004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8pPr>
            <a:lvl9pPr marL="3657600" indent="0" algn="ctr" defTabSz="457200" rtl="0" eaLnBrk="1" latinLnBrk="0" hangingPunct="1">
              <a:spcBef>
                <a:spcPct val="20000"/>
              </a:spcBef>
              <a:buFont typeface="Arial"/>
              <a:buNone/>
              <a:defRPr sz="2000" kern="1200">
                <a:solidFill>
                  <a:schemeClr val="tx1">
                    <a:tint val="75000"/>
                  </a:schemeClr>
                </a:solidFill>
                <a:latin typeface="+mn-lt"/>
                <a:ea typeface="+mn-ea"/>
                <a:cs typeface="+mn-cs"/>
              </a:defRPr>
            </a:lvl9pPr>
          </a:lstStyle>
          <a:p>
            <a:r>
              <a:rPr lang="en-US" sz="2400" dirty="0">
                <a:solidFill>
                  <a:schemeClr val="tx1"/>
                </a:solidFill>
                <a:latin typeface="CCW Cursive Writing 6" pitchFamily="66" charset="0"/>
              </a:rPr>
              <a:t>We </a:t>
            </a:r>
            <a:r>
              <a:rPr lang="en-US" sz="2400" b="1" dirty="0">
                <a:solidFill>
                  <a:schemeClr val="tx1"/>
                </a:solidFill>
                <a:latin typeface="CCW Cursive Writing 6" pitchFamily="66" charset="0"/>
              </a:rPr>
              <a:t>do</a:t>
            </a:r>
            <a:r>
              <a:rPr lang="en-US" sz="2400" dirty="0">
                <a:solidFill>
                  <a:schemeClr val="tx1"/>
                </a:solidFill>
                <a:latin typeface="CCW Cursive Writing 6" pitchFamily="66" charset="0"/>
              </a:rPr>
              <a:t> ask children to read words that are not real but are made up from learnt phonemes.</a:t>
            </a:r>
          </a:p>
          <a:p>
            <a:r>
              <a:rPr lang="en-US" sz="2400" dirty="0">
                <a:solidFill>
                  <a:schemeClr val="tx1"/>
                </a:solidFill>
                <a:latin typeface="CCW Cursive Writing 6" pitchFamily="66" charset="0"/>
              </a:rPr>
              <a:t>We call these nonsense/alien words.</a:t>
            </a:r>
          </a:p>
          <a:p>
            <a:r>
              <a:rPr lang="en-US" sz="2400" dirty="0">
                <a:solidFill>
                  <a:schemeClr val="tx1"/>
                </a:solidFill>
                <a:latin typeface="CCW Cursive Writing 6" pitchFamily="66" charset="0"/>
              </a:rPr>
              <a:t>These help test their recognition of these phonemes and check they are decoding words properly.</a:t>
            </a:r>
          </a:p>
          <a:p>
            <a:endParaRPr lang="en-US" sz="2400" dirty="0">
              <a:solidFill>
                <a:schemeClr val="tx1"/>
              </a:solidFill>
              <a:latin typeface="CCW Cursive Writing 6" pitchFamily="66" charset="0"/>
            </a:endParaRPr>
          </a:p>
          <a:p>
            <a:endParaRPr lang="en-US" sz="2400" dirty="0">
              <a:solidFill>
                <a:schemeClr val="tx1"/>
              </a:solidFill>
              <a:latin typeface="CCW Cursive Writing 6" pitchFamily="66" charset="0"/>
            </a:endParaRPr>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3176" y="5301208"/>
            <a:ext cx="1189304" cy="1115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7616" y="5287382"/>
            <a:ext cx="1385141" cy="10963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1640" y="5287382"/>
            <a:ext cx="1468156" cy="10596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 name="Rectangle 20"/>
          <p:cNvSpPr/>
          <p:nvPr/>
        </p:nvSpPr>
        <p:spPr>
          <a:xfrm>
            <a:off x="176903" y="5445224"/>
            <a:ext cx="1000595" cy="707886"/>
          </a:xfrm>
          <a:prstGeom prst="rect">
            <a:avLst/>
          </a:prstGeom>
        </p:spPr>
        <p:txBody>
          <a:bodyPr wrap="none">
            <a:spAutoFit/>
          </a:bodyPr>
          <a:lstStyle/>
          <a:p>
            <a:r>
              <a:rPr lang="en-US" sz="4000" err="1">
                <a:solidFill>
                  <a:srgbClr val="002060"/>
                </a:solidFill>
                <a:latin typeface="Comic Sans MS" pitchFamily="66" charset="0"/>
              </a:rPr>
              <a:t>pog</a:t>
            </a:r>
            <a:endParaRPr lang="en-GB" sz="4000"/>
          </a:p>
        </p:txBody>
      </p:sp>
      <p:sp>
        <p:nvSpPr>
          <p:cNvPr id="28" name="Rectangle 27"/>
          <p:cNvSpPr/>
          <p:nvPr/>
        </p:nvSpPr>
        <p:spPr>
          <a:xfrm>
            <a:off x="3127003" y="5445224"/>
            <a:ext cx="1369286" cy="707886"/>
          </a:xfrm>
          <a:prstGeom prst="rect">
            <a:avLst/>
          </a:prstGeom>
        </p:spPr>
        <p:txBody>
          <a:bodyPr wrap="none">
            <a:spAutoFit/>
          </a:bodyPr>
          <a:lstStyle/>
          <a:p>
            <a:r>
              <a:rPr lang="en-US" sz="4000" err="1">
                <a:solidFill>
                  <a:srgbClr val="002060"/>
                </a:solidFill>
                <a:latin typeface="Comic Sans MS" pitchFamily="66" charset="0"/>
              </a:rPr>
              <a:t>tomp</a:t>
            </a:r>
            <a:endParaRPr lang="en-GB" sz="4000"/>
          </a:p>
        </p:txBody>
      </p:sp>
      <p:sp>
        <p:nvSpPr>
          <p:cNvPr id="29" name="Rectangle 28"/>
          <p:cNvSpPr/>
          <p:nvPr/>
        </p:nvSpPr>
        <p:spPr>
          <a:xfrm>
            <a:off x="6369591" y="5445224"/>
            <a:ext cx="1298753" cy="707886"/>
          </a:xfrm>
          <a:prstGeom prst="rect">
            <a:avLst/>
          </a:prstGeom>
        </p:spPr>
        <p:txBody>
          <a:bodyPr wrap="none">
            <a:spAutoFit/>
          </a:bodyPr>
          <a:lstStyle/>
          <a:p>
            <a:r>
              <a:rPr lang="en-US" sz="4000">
                <a:solidFill>
                  <a:srgbClr val="002060"/>
                </a:solidFill>
                <a:latin typeface="Comic Sans MS" pitchFamily="66" charset="0"/>
              </a:rPr>
              <a:t>bock</a:t>
            </a:r>
            <a:endParaRPr lang="en-GB" sz="4000"/>
          </a:p>
        </p:txBody>
      </p:sp>
      <p:sp>
        <p:nvSpPr>
          <p:cNvPr id="22" name="Rounded Rectangle 21"/>
          <p:cNvSpPr/>
          <p:nvPr/>
        </p:nvSpPr>
        <p:spPr>
          <a:xfrm>
            <a:off x="35496" y="5085184"/>
            <a:ext cx="2878092" cy="1464075"/>
          </a:xfrm>
          <a:prstGeom prst="roundRect">
            <a:avLst/>
          </a:prstGeom>
          <a:no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1" name="Rounded Rectangle 30"/>
          <p:cNvSpPr/>
          <p:nvPr/>
        </p:nvSpPr>
        <p:spPr>
          <a:xfrm>
            <a:off x="3134068" y="5085184"/>
            <a:ext cx="2878092" cy="1464075"/>
          </a:xfrm>
          <a:prstGeom prst="roundRect">
            <a:avLst/>
          </a:prstGeom>
          <a:no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2" name="Rounded Rectangle 31"/>
          <p:cNvSpPr/>
          <p:nvPr/>
        </p:nvSpPr>
        <p:spPr>
          <a:xfrm>
            <a:off x="6230412" y="5085184"/>
            <a:ext cx="2878092" cy="1464075"/>
          </a:xfrm>
          <a:prstGeom prst="roundRect">
            <a:avLst/>
          </a:prstGeom>
          <a:noFill/>
          <a:ln w="381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Tree>
    <p:extLst>
      <p:ext uri="{BB962C8B-B14F-4D97-AF65-F5344CB8AC3E}">
        <p14:creationId xmlns:p14="http://schemas.microsoft.com/office/powerpoint/2010/main" val="3489119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011" y="108086"/>
            <a:ext cx="8229600" cy="1143000"/>
          </a:xfrm>
        </p:spPr>
        <p:txBody>
          <a:bodyPr/>
          <a:lstStyle/>
          <a:p>
            <a:r>
              <a:rPr lang="en-GB" b="1" dirty="0">
                <a:latin typeface="Comic Sans MS" panose="030F0702030302020204" pitchFamily="66" charset="0"/>
              </a:rPr>
              <a:t>Year 1/2 Maths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0800000">
            <a:off x="5261988" y="1378090"/>
            <a:ext cx="3528392" cy="2646294"/>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845487" y="3828206"/>
            <a:ext cx="2361395" cy="3148526"/>
          </a:xfrm>
          <a:prstGeom prst="rect">
            <a:avLst/>
          </a:prstGeom>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7011" y="2576728"/>
            <a:ext cx="4154989" cy="3116242"/>
          </a:xfrm>
          <a:prstGeom prst="rect">
            <a:avLst/>
          </a:prstGeom>
        </p:spPr>
      </p:pic>
      <p:sp>
        <p:nvSpPr>
          <p:cNvPr id="9" name="TextBox 8"/>
          <p:cNvSpPr txBox="1"/>
          <p:nvPr/>
        </p:nvSpPr>
        <p:spPr>
          <a:xfrm>
            <a:off x="683568" y="1556792"/>
            <a:ext cx="2902333" cy="369332"/>
          </a:xfrm>
          <a:prstGeom prst="rect">
            <a:avLst/>
          </a:prstGeom>
          <a:noFill/>
        </p:spPr>
        <p:txBody>
          <a:bodyPr wrap="none" rtlCol="0">
            <a:spAutoFit/>
          </a:bodyPr>
          <a:lstStyle/>
          <a:p>
            <a:r>
              <a:rPr lang="en-GB" dirty="0"/>
              <a:t>Year 1 – Number bonds work</a:t>
            </a:r>
          </a:p>
        </p:txBody>
      </p:sp>
      <p:sp>
        <p:nvSpPr>
          <p:cNvPr id="10" name="TextBox 9"/>
          <p:cNvSpPr txBox="1"/>
          <p:nvPr/>
        </p:nvSpPr>
        <p:spPr>
          <a:xfrm>
            <a:off x="5451922" y="1066420"/>
            <a:ext cx="2902333" cy="369332"/>
          </a:xfrm>
          <a:prstGeom prst="rect">
            <a:avLst/>
          </a:prstGeom>
          <a:noFill/>
        </p:spPr>
        <p:txBody>
          <a:bodyPr wrap="none" rtlCol="0">
            <a:spAutoFit/>
          </a:bodyPr>
          <a:lstStyle/>
          <a:p>
            <a:r>
              <a:rPr lang="en-GB" dirty="0"/>
              <a:t>Year 2 – Number bonds work</a:t>
            </a:r>
          </a:p>
        </p:txBody>
      </p:sp>
    </p:spTree>
    <p:extLst>
      <p:ext uri="{BB962C8B-B14F-4D97-AF65-F5344CB8AC3E}">
        <p14:creationId xmlns:p14="http://schemas.microsoft.com/office/powerpoint/2010/main" val="39474324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011" y="108086"/>
            <a:ext cx="8229600" cy="1143000"/>
          </a:xfrm>
        </p:spPr>
        <p:txBody>
          <a:bodyPr/>
          <a:lstStyle/>
          <a:p>
            <a:r>
              <a:rPr lang="en-GB" b="1" dirty="0">
                <a:latin typeface="Comic Sans MS" panose="030F0702030302020204" pitchFamily="66" charset="0"/>
              </a:rPr>
              <a:t>Year 1/2 Writing</a:t>
            </a:r>
          </a:p>
        </p:txBody>
      </p:sp>
      <p:sp>
        <p:nvSpPr>
          <p:cNvPr id="9" name="TextBox 8"/>
          <p:cNvSpPr txBox="1"/>
          <p:nvPr/>
        </p:nvSpPr>
        <p:spPr>
          <a:xfrm>
            <a:off x="154179" y="1057231"/>
            <a:ext cx="4265720" cy="646331"/>
          </a:xfrm>
          <a:prstGeom prst="rect">
            <a:avLst/>
          </a:prstGeom>
          <a:noFill/>
        </p:spPr>
        <p:txBody>
          <a:bodyPr wrap="none" rtlCol="0">
            <a:spAutoFit/>
          </a:bodyPr>
          <a:lstStyle/>
          <a:p>
            <a:r>
              <a:rPr lang="en-GB" dirty="0"/>
              <a:t>Year 1 – Writing – To use capital letters and </a:t>
            </a:r>
            <a:br>
              <a:rPr lang="en-GB" dirty="0"/>
            </a:br>
            <a:r>
              <a:rPr lang="en-GB" dirty="0"/>
              <a:t>full stops.</a:t>
            </a:r>
          </a:p>
        </p:txBody>
      </p:sp>
      <p:sp>
        <p:nvSpPr>
          <p:cNvPr id="10" name="TextBox 9"/>
          <p:cNvSpPr txBox="1"/>
          <p:nvPr/>
        </p:nvSpPr>
        <p:spPr>
          <a:xfrm>
            <a:off x="5382746" y="1045589"/>
            <a:ext cx="3585084" cy="646331"/>
          </a:xfrm>
          <a:prstGeom prst="rect">
            <a:avLst/>
          </a:prstGeom>
          <a:noFill/>
        </p:spPr>
        <p:txBody>
          <a:bodyPr wrap="none" rtlCol="0">
            <a:spAutoFit/>
          </a:bodyPr>
          <a:lstStyle/>
          <a:p>
            <a:r>
              <a:rPr lang="en-GB" dirty="0"/>
              <a:t>Year 2 – Writing – To use adjectives, </a:t>
            </a:r>
          </a:p>
          <a:p>
            <a:r>
              <a:rPr lang="en-GB" dirty="0"/>
              <a:t>verbs and conjunctions.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76565" y="2172725"/>
            <a:ext cx="3343808" cy="2507856"/>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218207" y="3685686"/>
            <a:ext cx="3500128" cy="2625096"/>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5766993" y="2272567"/>
            <a:ext cx="3859436" cy="2894577"/>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153474" y="3605045"/>
            <a:ext cx="3715172" cy="2786379"/>
          </a:xfrm>
          <a:prstGeom prst="rect">
            <a:avLst/>
          </a:prstGeom>
        </p:spPr>
      </p:pic>
    </p:spTree>
    <p:extLst>
      <p:ext uri="{BB962C8B-B14F-4D97-AF65-F5344CB8AC3E}">
        <p14:creationId xmlns:p14="http://schemas.microsoft.com/office/powerpoint/2010/main" val="35271428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SATS – Year 2</a:t>
            </a:r>
          </a:p>
        </p:txBody>
      </p:sp>
      <p:sp>
        <p:nvSpPr>
          <p:cNvPr id="3" name="Content Placeholder 2"/>
          <p:cNvSpPr>
            <a:spLocks noGrp="1"/>
          </p:cNvSpPr>
          <p:nvPr>
            <p:ph idx="1"/>
          </p:nvPr>
        </p:nvSpPr>
        <p:spPr>
          <a:xfrm>
            <a:off x="435496" y="2132856"/>
            <a:ext cx="8456984" cy="4248472"/>
          </a:xfrm>
        </p:spPr>
        <p:txBody>
          <a:bodyPr>
            <a:noAutofit/>
          </a:bodyPr>
          <a:lstStyle/>
          <a:p>
            <a:r>
              <a:rPr lang="en-GB" sz="2000" dirty="0">
                <a:latin typeface="Comic Sans MS" panose="030F0702030302020204" pitchFamily="66" charset="0"/>
              </a:rPr>
              <a:t>Statutory Assessment Tasks.</a:t>
            </a:r>
          </a:p>
          <a:p>
            <a:endParaRPr lang="en-GB" sz="2000" dirty="0">
              <a:latin typeface="Comic Sans MS" panose="030F0702030302020204" pitchFamily="66" charset="0"/>
            </a:endParaRPr>
          </a:p>
          <a:p>
            <a:r>
              <a:rPr lang="en-GB" sz="2000" dirty="0">
                <a:latin typeface="Comic Sans MS" panose="030F0702030302020204" pitchFamily="66" charset="0"/>
              </a:rPr>
              <a:t>Every child must do these at the end of year 2.</a:t>
            </a:r>
          </a:p>
          <a:p>
            <a:endParaRPr lang="en-GB" sz="2000" dirty="0">
              <a:latin typeface="Comic Sans MS" panose="030F0702030302020204" pitchFamily="66" charset="0"/>
            </a:endParaRPr>
          </a:p>
          <a:p>
            <a:r>
              <a:rPr lang="en-GB" sz="2000" dirty="0">
                <a:latin typeface="Comic Sans MS" panose="030F0702030302020204" pitchFamily="66" charset="0"/>
              </a:rPr>
              <a:t>There is lots of preparation for this.</a:t>
            </a:r>
          </a:p>
          <a:p>
            <a:endParaRPr lang="en-GB" sz="2000" dirty="0">
              <a:latin typeface="Comic Sans MS" panose="030F0702030302020204" pitchFamily="66" charset="0"/>
            </a:endParaRPr>
          </a:p>
          <a:p>
            <a:r>
              <a:rPr lang="en-GB" sz="2000" dirty="0">
                <a:latin typeface="Comic Sans MS" panose="030F0702030302020204" pitchFamily="66" charset="0"/>
              </a:rPr>
              <a:t>Special Agent Training.</a:t>
            </a:r>
          </a:p>
          <a:p>
            <a:endParaRPr lang="en-GB" sz="2000" dirty="0">
              <a:latin typeface="Comic Sans MS" panose="030F0702030302020204" pitchFamily="66" charset="0"/>
            </a:endParaRPr>
          </a:p>
          <a:p>
            <a:r>
              <a:rPr lang="en-GB" sz="2000" dirty="0">
                <a:latin typeface="Comic Sans MS" panose="030F0702030302020204" pitchFamily="66" charset="0"/>
              </a:rPr>
              <a:t>There should be no stress!</a:t>
            </a:r>
          </a:p>
        </p:txBody>
      </p:sp>
      <p:pic>
        <p:nvPicPr>
          <p:cNvPr id="4" name="Picture 3"/>
          <p:cNvPicPr>
            <a:picLocks noChangeAspect="1"/>
          </p:cNvPicPr>
          <p:nvPr/>
        </p:nvPicPr>
        <p:blipFill>
          <a:blip r:embed="rId2"/>
          <a:stretch>
            <a:fillRect/>
          </a:stretch>
        </p:blipFill>
        <p:spPr>
          <a:xfrm>
            <a:off x="7056272" y="284159"/>
            <a:ext cx="1507819" cy="1416649"/>
          </a:xfrm>
          <a:prstGeom prst="rect">
            <a:avLst/>
          </a:prstGeom>
        </p:spPr>
      </p:pic>
    </p:spTree>
    <p:extLst>
      <p:ext uri="{BB962C8B-B14F-4D97-AF65-F5344CB8AC3E}">
        <p14:creationId xmlns:p14="http://schemas.microsoft.com/office/powerpoint/2010/main" val="9515878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1026" name="Picture 2" descr="F:\YEAR 2\IMG_2675.JP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rcRect l="3188" t="9662" r="10870" b="59807"/>
          <a:stretch/>
        </p:blipFill>
        <p:spPr bwMode="auto">
          <a:xfrm>
            <a:off x="683568" y="1268760"/>
            <a:ext cx="7390486" cy="1969134"/>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F:\YEAR 2\IMG_2679.JPG"/>
          <p:cNvPicPr>
            <a:picLocks noChangeAspect="1" noChangeArrowheads="1"/>
          </p:cNvPicPr>
          <p:nvPr/>
        </p:nvPicPr>
        <p:blipFill rotWithShape="1">
          <a:blip r:embed="rId6" cstate="print">
            <a:extLst>
              <a:ext uri="{BEBA8EAE-BF5A-486C-A8C5-ECC9F3942E4B}">
                <a14:imgProps xmlns:a14="http://schemas.microsoft.com/office/drawing/2010/main">
                  <a14:imgLayer r:embed="rId7">
                    <a14:imgEffect>
                      <a14:brightnessContrast bright="40000" contrast="20000"/>
                    </a14:imgEffect>
                  </a14:imgLayer>
                </a14:imgProps>
              </a:ext>
              <a:ext uri="{28A0092B-C50C-407E-A947-70E740481C1C}">
                <a14:useLocalDpi xmlns:a14="http://schemas.microsoft.com/office/drawing/2010/main" val="0"/>
              </a:ext>
            </a:extLst>
          </a:blip>
          <a:srcRect l="4326" t="13250" r="16792" b="40290"/>
          <a:stretch/>
        </p:blipFill>
        <p:spPr bwMode="auto">
          <a:xfrm>
            <a:off x="718370" y="3332035"/>
            <a:ext cx="7212868" cy="318620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W:\Staff Work\General School Stuff\Learning for life\animals\TadleySchool_Tiger.jpg"/>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spTree>
    <p:extLst>
      <p:ext uri="{BB962C8B-B14F-4D97-AF65-F5344CB8AC3E}">
        <p14:creationId xmlns:p14="http://schemas.microsoft.com/office/powerpoint/2010/main" val="18078734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2050" name="Picture 2" descr="F:\YEAR 2\IMG_2680.JP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l="9445" t="3479" r="16793" b="12201"/>
          <a:stretch/>
        </p:blipFill>
        <p:spPr bwMode="auto">
          <a:xfrm>
            <a:off x="1895637" y="958785"/>
            <a:ext cx="5988731" cy="513451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W:\Staff Work\General School Stuff\Learning for life\animals\TadleySchool_Tiger.jpg"/>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spTree>
    <p:extLst>
      <p:ext uri="{BB962C8B-B14F-4D97-AF65-F5344CB8AC3E}">
        <p14:creationId xmlns:p14="http://schemas.microsoft.com/office/powerpoint/2010/main" val="26738924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3074" name="Picture 2" descr="F:\YEAR 2\IMG_2681.JP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l="8261" t="6925" r="16794" b="6860"/>
          <a:stretch/>
        </p:blipFill>
        <p:spPr bwMode="auto">
          <a:xfrm>
            <a:off x="1475656" y="908720"/>
            <a:ext cx="6350263" cy="54788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W:\Staff Work\General School Stuff\Learning for life\animals\TadleySchool_Tiger.jpg"/>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spTree>
    <p:extLst>
      <p:ext uri="{BB962C8B-B14F-4D97-AF65-F5344CB8AC3E}">
        <p14:creationId xmlns:p14="http://schemas.microsoft.com/office/powerpoint/2010/main" val="1469033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4098" name="Picture 2" descr="F:\YEAR 2\IMG_2682.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3044" t="6926" r="13914" b="12201"/>
          <a:stretch/>
        </p:blipFill>
        <p:spPr bwMode="auto">
          <a:xfrm>
            <a:off x="1835696" y="1033936"/>
            <a:ext cx="6828183" cy="4987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88438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5123" name="Picture 3" descr="F:\YEAR 2\IMG_2684.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1594" t="17778" r="24622" b="29082"/>
          <a:stretch/>
        </p:blipFill>
        <p:spPr bwMode="auto">
          <a:xfrm>
            <a:off x="1497624" y="1584852"/>
            <a:ext cx="6746784" cy="3644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781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6146" name="Picture 2" descr="F:\YEAR 2\IMG_2685.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val="0"/>
              </a:ext>
            </a:extLst>
          </a:blip>
          <a:srcRect l="2464" t="17004" r="6812" b="37971"/>
          <a:stretch/>
        </p:blipFill>
        <p:spPr bwMode="auto">
          <a:xfrm>
            <a:off x="400539" y="1772816"/>
            <a:ext cx="8295862" cy="30877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87817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7170" name="Picture 2" descr="F:\YEAR 2\IMG_2686.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12753" t="23750" r="2900" b="39710"/>
          <a:stretch/>
        </p:blipFill>
        <p:spPr bwMode="auto">
          <a:xfrm>
            <a:off x="248862" y="1772816"/>
            <a:ext cx="8643618" cy="2808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784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Grammar</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8194" name="Picture 2" descr="F:\YEAR 2\IMG_2687.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6088" t="15266" r="8217" b="26183"/>
          <a:stretch/>
        </p:blipFill>
        <p:spPr bwMode="auto">
          <a:xfrm>
            <a:off x="850753" y="1628800"/>
            <a:ext cx="7836047" cy="4015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7849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Mathematics</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9218" name="Picture 2" descr="F:\YEAR 2\IMG_2689.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5507" t="8526" r="20708" b="62512"/>
          <a:stretch/>
        </p:blipFill>
        <p:spPr bwMode="auto">
          <a:xfrm>
            <a:off x="1877074" y="1160748"/>
            <a:ext cx="5258865" cy="1548172"/>
          </a:xfrm>
          <a:prstGeom prst="rect">
            <a:avLst/>
          </a:prstGeom>
          <a:noFill/>
          <a:extLst>
            <a:ext uri="{909E8E84-426E-40DD-AFC4-6F175D3DCCD1}">
              <a14:hiddenFill xmlns:a14="http://schemas.microsoft.com/office/drawing/2010/main">
                <a:solidFill>
                  <a:srgbClr val="FFFFFF"/>
                </a:solidFill>
              </a14:hiddenFill>
            </a:ext>
          </a:extLst>
        </p:spPr>
      </p:pic>
      <p:pic>
        <p:nvPicPr>
          <p:cNvPr id="9219" name="Picture 3" descr="F:\YEAR 2\IMG_2690.JPG"/>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rightnessContrast bright="40000" contrast="40000"/>
                    </a14:imgEffect>
                  </a14:imgLayer>
                </a14:imgProps>
              </a:ext>
              <a:ext uri="{28A0092B-C50C-407E-A947-70E740481C1C}">
                <a14:useLocalDpi xmlns:a14="http://schemas.microsoft.com/office/drawing/2010/main" val="0"/>
              </a:ext>
            </a:extLst>
          </a:blip>
          <a:srcRect l="9916" t="3865" r="39565" b="79903"/>
          <a:stretch/>
        </p:blipFill>
        <p:spPr bwMode="auto">
          <a:xfrm>
            <a:off x="1817205" y="3068960"/>
            <a:ext cx="5378601" cy="129614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F:\YEAR 2\IMG_2690.JPG"/>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brightnessContrast bright="40000" contrast="40000"/>
                    </a14:imgEffect>
                  </a14:imgLayer>
                </a14:imgProps>
              </a:ext>
              <a:ext uri="{28A0092B-C50C-407E-A947-70E740481C1C}">
                <a14:useLocalDpi xmlns:a14="http://schemas.microsoft.com/office/drawing/2010/main" val="0"/>
              </a:ext>
            </a:extLst>
          </a:blip>
          <a:srcRect l="8251" t="80870" r="34709" b="3713"/>
          <a:stretch/>
        </p:blipFill>
        <p:spPr bwMode="auto">
          <a:xfrm>
            <a:off x="1817205" y="4869160"/>
            <a:ext cx="5378601" cy="11521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92822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Mathematics</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10242" name="Picture 2" descr="F:\YEAR 2\IMG_2691.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40000"/>
                    </a14:imgEffect>
                  </a14:imgLayer>
                </a14:imgProps>
              </a:ext>
              <a:ext uri="{28A0092B-C50C-407E-A947-70E740481C1C}">
                <a14:useLocalDpi xmlns:a14="http://schemas.microsoft.com/office/drawing/2010/main" val="0"/>
              </a:ext>
            </a:extLst>
          </a:blip>
          <a:srcRect l="4928" t="18551" r="6666" b="12201"/>
          <a:stretch/>
        </p:blipFill>
        <p:spPr bwMode="auto">
          <a:xfrm>
            <a:off x="1043608" y="1489186"/>
            <a:ext cx="7346776" cy="4316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9923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Mathematics</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1026" name="Picture 2" descr="F:\YEAR 2\IMG_2692.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a14:imgEffect>
                  </a14:imgLayer>
                </a14:imgProps>
              </a:ext>
              <a:ext uri="{28A0092B-C50C-407E-A947-70E740481C1C}">
                <a14:useLocalDpi xmlns:a14="http://schemas.microsoft.com/office/drawing/2010/main" val="0"/>
              </a:ext>
            </a:extLst>
          </a:blip>
          <a:srcRect l="2645" t="16787" r="59614" b="12324"/>
          <a:stretch/>
        </p:blipFill>
        <p:spPr bwMode="auto">
          <a:xfrm rot="5400000">
            <a:off x="817031" y="665891"/>
            <a:ext cx="3998115" cy="56321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F:\YEAR 2\IMG_2692.JPG"/>
          <p:cNvPicPr>
            <a:picLocks noChangeAspect="1" noChangeArrowheads="1"/>
          </p:cNvPicPr>
          <p:nvPr/>
        </p:nvPicPr>
        <p:blipFill rotWithShape="1">
          <a:blip r:embed="rId7" cstate="print">
            <a:extLst>
              <a:ext uri="{BEBA8EAE-BF5A-486C-A8C5-ECC9F3942E4B}">
                <a14:imgProps xmlns:a14="http://schemas.microsoft.com/office/drawing/2010/main">
                  <a14:imgLayer r:embed="rId8">
                    <a14:imgEffect>
                      <a14:brightnessContrast bright="40000"/>
                    </a14:imgEffect>
                  </a14:imgLayer>
                </a14:imgProps>
              </a:ext>
              <a:ext uri="{28A0092B-C50C-407E-A947-70E740481C1C}">
                <a14:useLocalDpi xmlns:a14="http://schemas.microsoft.com/office/drawing/2010/main" val="0"/>
              </a:ext>
            </a:extLst>
          </a:blip>
          <a:srcRect l="42227" t="10944" r="1" b="16314"/>
          <a:stretch/>
        </p:blipFill>
        <p:spPr bwMode="auto">
          <a:xfrm rot="5400000">
            <a:off x="5448998" y="1641702"/>
            <a:ext cx="3764274" cy="3554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9923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Mathematics</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2050" name="Picture 2" descr="F:\YEAR 2\IMG_2694.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a14:imgEffect>
                  </a14:imgLayer>
                </a14:imgProps>
              </a:ext>
              <a:ext uri="{28A0092B-C50C-407E-A947-70E740481C1C}">
                <a14:useLocalDpi xmlns:a14="http://schemas.microsoft.com/office/drawing/2010/main" val="0"/>
              </a:ext>
            </a:extLst>
          </a:blip>
          <a:srcRect l="9917" t="8525" r="10723" b="15362"/>
          <a:stretch/>
        </p:blipFill>
        <p:spPr bwMode="auto">
          <a:xfrm>
            <a:off x="1772749" y="1066701"/>
            <a:ext cx="6687683" cy="4810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9923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Mathematics</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2536" y="-387424"/>
            <a:ext cx="2001829" cy="2088232"/>
          </a:xfrm>
          <a:prstGeom prst="rect">
            <a:avLst/>
          </a:prstGeom>
          <a:noFill/>
          <a:ln>
            <a:noFill/>
          </a:ln>
        </p:spPr>
      </p:pic>
      <p:pic>
        <p:nvPicPr>
          <p:cNvPr id="3074" name="Picture 2" descr="F:\YEAR 2\IMG_2695.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a14:imgEffect>
                  </a14:imgLayer>
                </a14:imgProps>
              </a:ext>
              <a:ext uri="{28A0092B-C50C-407E-A947-70E740481C1C}">
                <a14:useLocalDpi xmlns:a14="http://schemas.microsoft.com/office/drawing/2010/main" val="0"/>
              </a:ext>
            </a:extLst>
          </a:blip>
          <a:srcRect l="5165" r="6541"/>
          <a:stretch/>
        </p:blipFill>
        <p:spPr bwMode="auto">
          <a:xfrm rot="5400000">
            <a:off x="1482258" y="1421193"/>
            <a:ext cx="5850764" cy="49698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60032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Mathematics</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4098" name="Picture 2" descr="F:\YEAR 2\IMG_2696.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contrast="20000"/>
                    </a14:imgEffect>
                  </a14:imgLayer>
                </a14:imgProps>
              </a:ext>
              <a:ext uri="{28A0092B-C50C-407E-A947-70E740481C1C}">
                <a14:useLocalDpi xmlns:a14="http://schemas.microsoft.com/office/drawing/2010/main" val="0"/>
              </a:ext>
            </a:extLst>
          </a:blip>
          <a:srcRect l="2759" r="11189" b="6095"/>
          <a:stretch/>
        </p:blipFill>
        <p:spPr bwMode="auto">
          <a:xfrm rot="5400000">
            <a:off x="1376069" y="1488391"/>
            <a:ext cx="5856619" cy="4793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8652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619672" y="41176"/>
            <a:ext cx="7067128" cy="867544"/>
          </a:xfrm>
          <a:prstGeom prst="rect">
            <a:avLst/>
          </a:prstGeom>
        </p:spPr>
        <p:txBody>
          <a:bodyPr vert="horz" lIns="91440" tIns="45720" rIns="91440" bIns="45720" rtlCol="0" anchor="b">
            <a:noAutofit/>
          </a:bodyPr>
          <a:lstStyle>
            <a:lvl1pPr algn="l" defTabSz="457200" rtl="0" eaLnBrk="1" latinLnBrk="0" hangingPunct="1">
              <a:spcBef>
                <a:spcPct val="0"/>
              </a:spcBef>
              <a:buNone/>
              <a:defRPr sz="4000" kern="1200">
                <a:solidFill>
                  <a:schemeClr val="tx1">
                    <a:lumMod val="75000"/>
                    <a:lumOff val="25000"/>
                  </a:schemeClr>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US" b="1" dirty="0">
                <a:solidFill>
                  <a:schemeClr val="tx1"/>
                </a:solidFill>
                <a:latin typeface="Comic Sans MS" pitchFamily="66" charset="0"/>
              </a:rPr>
              <a:t>Reading</a:t>
            </a:r>
          </a:p>
        </p:txBody>
      </p:sp>
      <p:pic>
        <p:nvPicPr>
          <p:cNvPr id="5" name="Picture 4" descr="C:\Users\Mrs Perks\Documents\Logos\New logo\TadleySchool_logo_horiz_300dpi_CMYK.jpg"/>
          <p:cNvPicPr/>
          <p:nvPr/>
        </p:nvPicPr>
        <p:blipFill>
          <a:blip r:embed="rId2" cstate="print">
            <a:clrChange>
              <a:clrFrom>
                <a:srgbClr val="FFFFFE"/>
              </a:clrFrom>
              <a:clrTo>
                <a:srgbClr val="FFFFFE">
                  <a:alpha val="0"/>
                </a:srgbClr>
              </a:clrTo>
            </a:clrChange>
            <a:extLst>
              <a:ext uri="{28A0092B-C50C-407E-A947-70E740481C1C}">
                <a14:useLocalDpi xmlns:a14="http://schemas.microsoft.com/office/drawing/2010/main" val="0"/>
              </a:ext>
            </a:extLst>
          </a:blip>
          <a:srcRect l="6424" r="70023"/>
          <a:stretch>
            <a:fillRect/>
          </a:stretch>
        </p:blipFill>
        <p:spPr bwMode="auto">
          <a:xfrm>
            <a:off x="6892558" y="6021288"/>
            <a:ext cx="715845" cy="936104"/>
          </a:xfrm>
          <a:prstGeom prst="rect">
            <a:avLst/>
          </a:prstGeom>
          <a:noFill/>
          <a:ln>
            <a:noFill/>
          </a:ln>
        </p:spPr>
      </p:pic>
      <p:pic>
        <p:nvPicPr>
          <p:cNvPr id="6" name="Picture 5" descr="Description: C:\Users\Mrs Perks\Documents\Logos\New logo\TadleySchool_logo_horiz_300dpi_CMYK.jpg"/>
          <p:cNvPicPr/>
          <p:nvPr/>
        </p:nvPicPr>
        <p:blipFill>
          <a:blip r:embed="rId3" cstate="print">
            <a:clrChange>
              <a:clrFrom>
                <a:srgbClr val="FFFFFE"/>
              </a:clrFrom>
              <a:clrTo>
                <a:srgbClr val="FFFFFE">
                  <a:alpha val="0"/>
                </a:srgbClr>
              </a:clrTo>
            </a:clrChange>
            <a:extLst>
              <a:ext uri="{28A0092B-C50C-407E-A947-70E740481C1C}">
                <a14:useLocalDpi xmlns:a14="http://schemas.microsoft.com/office/drawing/2010/main" val="0"/>
              </a:ext>
            </a:extLst>
          </a:blip>
          <a:srcRect l="29395" t="51146" r="25188" b="22722"/>
          <a:stretch>
            <a:fillRect/>
          </a:stretch>
        </p:blipFill>
        <p:spPr bwMode="auto">
          <a:xfrm>
            <a:off x="7748781" y="6518034"/>
            <a:ext cx="1287715" cy="237732"/>
          </a:xfrm>
          <a:prstGeom prst="rect">
            <a:avLst/>
          </a:prstGeom>
          <a:noFill/>
          <a:ln>
            <a:noFill/>
          </a:ln>
        </p:spPr>
      </p:pic>
      <p:pic>
        <p:nvPicPr>
          <p:cNvPr id="7" name="Picture 6" descr="W:\Staff Work\General School Stuff\Learning for life\animals\TadleySchool_Tiger.jpg"/>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126" y="-459432"/>
            <a:ext cx="2001829" cy="2088232"/>
          </a:xfrm>
          <a:prstGeom prst="rect">
            <a:avLst/>
          </a:prstGeom>
          <a:noFill/>
          <a:ln>
            <a:noFill/>
          </a:ln>
        </p:spPr>
      </p:pic>
      <p:pic>
        <p:nvPicPr>
          <p:cNvPr id="5123" name="Picture 3" descr="F:\YEAR 2\IMG_2700.JPG"/>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rightnessContrast bright="40000"/>
                    </a14:imgEffect>
                  </a14:imgLayer>
                </a14:imgProps>
              </a:ext>
              <a:ext uri="{28A0092B-C50C-407E-A947-70E740481C1C}">
                <a14:useLocalDpi xmlns:a14="http://schemas.microsoft.com/office/drawing/2010/main" val="0"/>
              </a:ext>
            </a:extLst>
          </a:blip>
          <a:srcRect l="4163" t="6437"/>
          <a:stretch/>
        </p:blipFill>
        <p:spPr bwMode="auto">
          <a:xfrm>
            <a:off x="132181" y="955678"/>
            <a:ext cx="6721633" cy="4921594"/>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F:\YEAR 2\IMG_2702.JPG"/>
          <p:cNvPicPr>
            <a:picLocks noChangeAspect="1" noChangeArrowheads="1"/>
          </p:cNvPicPr>
          <p:nvPr/>
        </p:nvPicPr>
        <p:blipFill>
          <a:blip r:embed="rId7" cstate="print">
            <a:extLst>
              <a:ext uri="{BEBA8EAE-BF5A-486C-A8C5-ECC9F3942E4B}">
                <a14:imgProps xmlns:a14="http://schemas.microsoft.com/office/drawing/2010/main">
                  <a14:imgLayer r:embed="rId8">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3851920" y="2899437"/>
            <a:ext cx="5256584" cy="3942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8601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539552" y="332656"/>
            <a:ext cx="8229600" cy="4608512"/>
          </a:xfrm>
        </p:spPr>
        <p:txBody>
          <a:bodyPr>
            <a:normAutofit/>
          </a:bodyPr>
          <a:lstStyle/>
          <a:p>
            <a:pPr eaLnBrk="1" hangingPunct="1"/>
            <a:r>
              <a:rPr lang="en-GB" altLang="en-US" sz="4000" dirty="0">
                <a:latin typeface="Comic Sans MS" pitchFamily="66" charset="0"/>
              </a:rPr>
              <a:t>Please find spelling, reading skills and useful apps/websites amongst the handouts.</a:t>
            </a:r>
            <a:r>
              <a:rPr lang="en-GB" altLang="en-US" sz="4000" dirty="0">
                <a:latin typeface="Comic Sans MS" pitchFamily="66" charset="0"/>
                <a:sym typeface="Wingdings" panose="05000000000000000000" pitchFamily="2" charset="2"/>
              </a:rPr>
              <a:t></a:t>
            </a:r>
            <a:endParaRPr lang="en-US" altLang="en-US" sz="1600" u="sng" dirty="0">
              <a:latin typeface="XCCW Joined 7a" pitchFamily="66" charset="0"/>
            </a:endParaRPr>
          </a:p>
        </p:txBody>
      </p:sp>
      <p:sp>
        <p:nvSpPr>
          <p:cNvPr id="2" name="Rectangle 1"/>
          <p:cNvSpPr/>
          <p:nvPr/>
        </p:nvSpPr>
        <p:spPr>
          <a:xfrm>
            <a:off x="1691680" y="4941168"/>
            <a:ext cx="6192688" cy="923330"/>
          </a:xfrm>
          <a:prstGeom prst="rect">
            <a:avLst/>
          </a:prstGeom>
        </p:spPr>
        <p:txBody>
          <a:bodyPr wrap="square">
            <a:spAutoFit/>
          </a:bodyPr>
          <a:lstStyle/>
          <a:p>
            <a:pPr marL="685800" indent="-685800">
              <a:buFont typeface="Arial" charset="0"/>
              <a:buChar char="•"/>
            </a:pPr>
            <a:r>
              <a:rPr lang="en-GB" dirty="0">
                <a:latin typeface="CCW Cursive Writing 6" pitchFamily="66" charset="0"/>
                <a:hlinkClick r:id="rId2"/>
              </a:rPr>
              <a:t>www.phonicsplay.com</a:t>
            </a:r>
            <a:endParaRPr lang="en-GB" dirty="0">
              <a:latin typeface="CCW Cursive Writing 6" pitchFamily="66" charset="0"/>
            </a:endParaRPr>
          </a:p>
          <a:p>
            <a:pPr marL="685800" indent="-685800">
              <a:buFont typeface="Arial" charset="0"/>
              <a:buChar char="•"/>
            </a:pPr>
            <a:r>
              <a:rPr lang="en-GB" dirty="0">
                <a:latin typeface="CCW Cursive Writing 6" pitchFamily="66" charset="0"/>
                <a:hlinkClick r:id="rId3"/>
              </a:rPr>
              <a:t>www.topmarks.co.uk</a:t>
            </a:r>
            <a:r>
              <a:rPr lang="en-GB" dirty="0">
                <a:latin typeface="CCW Cursive Writing 6" pitchFamily="66" charset="0"/>
              </a:rPr>
              <a:t> </a:t>
            </a:r>
          </a:p>
          <a:p>
            <a:pPr marL="685800" indent="-685800">
              <a:buFont typeface="Arial" charset="0"/>
              <a:buChar char="•"/>
            </a:pPr>
            <a:r>
              <a:rPr lang="en-GB" dirty="0">
                <a:latin typeface="CCW Cursive Writing 6" pitchFamily="66" charset="0"/>
                <a:hlinkClick r:id="rId4"/>
              </a:rPr>
              <a:t>www.primaryresources.co.uk</a:t>
            </a:r>
            <a:r>
              <a:rPr lang="en-GB" dirty="0">
                <a:latin typeface="CCW Cursive Writing 6" pitchFamily="66" charset="0"/>
              </a:rPr>
              <a:t> </a:t>
            </a:r>
          </a:p>
        </p:txBody>
      </p:sp>
    </p:spTree>
    <p:extLst>
      <p:ext uri="{BB962C8B-B14F-4D97-AF65-F5344CB8AC3E}">
        <p14:creationId xmlns:p14="http://schemas.microsoft.com/office/powerpoint/2010/main" val="335964219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136525"/>
            <a:ext cx="8229600" cy="1143000"/>
          </a:xfrm>
        </p:spPr>
        <p:txBody>
          <a:bodyPr/>
          <a:lstStyle/>
          <a:p>
            <a:r>
              <a:rPr lang="en-GB" altLang="en-US" b="1">
                <a:solidFill>
                  <a:srgbClr val="0070C0"/>
                </a:solidFill>
                <a:latin typeface="Comic Sans MS" panose="030F0702030302020204" pitchFamily="66" charset="0"/>
              </a:rPr>
              <a:t>Safeguarding</a:t>
            </a:r>
          </a:p>
        </p:txBody>
      </p:sp>
      <p:sp>
        <p:nvSpPr>
          <p:cNvPr id="6147" name="TextBox 4"/>
          <p:cNvSpPr txBox="1">
            <a:spLocks noChangeArrowheads="1"/>
          </p:cNvSpPr>
          <p:nvPr/>
        </p:nvSpPr>
        <p:spPr bwMode="auto">
          <a:xfrm>
            <a:off x="368300" y="836613"/>
            <a:ext cx="831850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1800" dirty="0">
                <a:latin typeface="Comic Sans MS" panose="030F0702030302020204" pitchFamily="66" charset="0"/>
              </a:rPr>
              <a:t>At </a:t>
            </a:r>
            <a:r>
              <a:rPr lang="en-GB" altLang="en-US" sz="1800" dirty="0" err="1">
                <a:latin typeface="Comic Sans MS" panose="030F0702030302020204" pitchFamily="66" charset="0"/>
              </a:rPr>
              <a:t>Tadley</a:t>
            </a:r>
            <a:r>
              <a:rPr lang="en-GB" altLang="en-US" sz="1800" dirty="0">
                <a:latin typeface="Comic Sans MS" panose="030F0702030302020204" pitchFamily="66" charset="0"/>
              </a:rPr>
              <a:t> School, the welfare and safety of your child is paramount to us. You and your child/children are valued at our school and we wish to do everything we can to make sure you/they are safe and happy.</a:t>
            </a:r>
          </a:p>
          <a:p>
            <a:pPr algn="ctr">
              <a:spcBef>
                <a:spcPct val="0"/>
              </a:spcBef>
              <a:buFontTx/>
              <a:buNone/>
            </a:pPr>
            <a:endParaRPr lang="en-GB" altLang="en-US" sz="1800" dirty="0">
              <a:latin typeface="Comic Sans MS" panose="030F0702030302020204" pitchFamily="66" charset="0"/>
            </a:endParaRPr>
          </a:p>
          <a:p>
            <a:pPr algn="ctr">
              <a:spcBef>
                <a:spcPct val="0"/>
              </a:spcBef>
              <a:buFontTx/>
              <a:buNone/>
            </a:pPr>
            <a:r>
              <a:rPr lang="en-GB" altLang="en-US" sz="1800" dirty="0">
                <a:latin typeface="Comic Sans MS" panose="030F0702030302020204" pitchFamily="66" charset="0"/>
              </a:rPr>
              <a:t>There are many measures we take in making sure your child is safe in and around school.</a:t>
            </a:r>
          </a:p>
          <a:p>
            <a:pPr algn="ctr">
              <a:spcBef>
                <a:spcPct val="0"/>
              </a:spcBef>
              <a:buFontTx/>
              <a:buNone/>
            </a:pPr>
            <a:r>
              <a:rPr lang="en-GB" altLang="en-US" sz="1800" b="1" dirty="0">
                <a:latin typeface="Comic Sans MS" panose="030F0702030302020204" pitchFamily="66" charset="0"/>
              </a:rPr>
              <a:t>The School Site</a:t>
            </a:r>
          </a:p>
          <a:p>
            <a:pPr algn="ctr">
              <a:spcBef>
                <a:spcPct val="0"/>
              </a:spcBef>
              <a:buFontTx/>
              <a:buNone/>
            </a:pPr>
            <a:r>
              <a:rPr lang="en-GB" altLang="en-US" sz="1800" dirty="0">
                <a:latin typeface="Comic Sans MS" panose="030F0702030302020204" pitchFamily="66" charset="0"/>
              </a:rPr>
              <a:t>Safety access codes are attached to the ‘exit’ gates and each member of staff has a key fob to enter or exit the building. The school is very secure and visitors can only access the school via the front entrance</a:t>
            </a:r>
            <a:r>
              <a:rPr lang="en-GB" altLang="en-US" sz="1800">
                <a:latin typeface="Comic Sans MS" panose="030F0702030302020204" pitchFamily="66" charset="0"/>
              </a:rPr>
              <a:t>. </a:t>
            </a:r>
            <a:endParaRPr lang="en-GB" altLang="en-US" sz="1800" dirty="0">
              <a:latin typeface="Comic Sans MS" panose="030F0702030302020204" pitchFamily="66" charset="0"/>
            </a:endParaRPr>
          </a:p>
          <a:p>
            <a:pPr algn="ctr">
              <a:spcBef>
                <a:spcPct val="0"/>
              </a:spcBef>
              <a:buFontTx/>
              <a:buNone/>
            </a:pPr>
            <a:r>
              <a:rPr lang="en-GB" altLang="en-US" sz="1800" b="1" dirty="0">
                <a:latin typeface="Comic Sans MS" panose="030F0702030302020204" pitchFamily="66" charset="0"/>
              </a:rPr>
              <a:t>Staff Training</a:t>
            </a:r>
          </a:p>
          <a:p>
            <a:pPr algn="ctr">
              <a:spcBef>
                <a:spcPct val="0"/>
              </a:spcBef>
              <a:buFontTx/>
              <a:buNone/>
            </a:pPr>
            <a:r>
              <a:rPr lang="en-GB" altLang="en-US" sz="1800" dirty="0">
                <a:latin typeface="Comic Sans MS" panose="030F0702030302020204" pitchFamily="66" charset="0"/>
              </a:rPr>
              <a:t>All of the staff at </a:t>
            </a:r>
            <a:r>
              <a:rPr lang="en-GB" altLang="en-US" sz="1800" dirty="0" err="1">
                <a:latin typeface="Comic Sans MS" panose="030F0702030302020204" pitchFamily="66" charset="0"/>
              </a:rPr>
              <a:t>Tadley</a:t>
            </a:r>
            <a:r>
              <a:rPr lang="en-GB" altLang="en-US" sz="1800" dirty="0">
                <a:latin typeface="Comic Sans MS" panose="030F0702030302020204" pitchFamily="66" charset="0"/>
              </a:rPr>
              <a:t> have annual safeguarding training which looks at all aspects of safeguarding. There are refresher courses and ongoing training throughout the year. </a:t>
            </a:r>
          </a:p>
          <a:p>
            <a:pPr algn="ctr">
              <a:spcBef>
                <a:spcPct val="0"/>
              </a:spcBef>
              <a:buFontTx/>
              <a:buNone/>
            </a:pPr>
            <a:endParaRPr lang="en-GB" altLang="en-US" sz="1800" dirty="0">
              <a:latin typeface="Comic Sans MS" panose="030F0702030302020204" pitchFamily="66" charset="0"/>
            </a:endParaRPr>
          </a:p>
          <a:p>
            <a:pPr algn="ctr">
              <a:spcBef>
                <a:spcPct val="0"/>
              </a:spcBef>
              <a:buFontTx/>
              <a:buNone/>
            </a:pPr>
            <a:r>
              <a:rPr lang="en-GB" altLang="en-US" sz="1800" dirty="0">
                <a:latin typeface="Comic Sans MS" panose="030F0702030302020204" pitchFamily="66" charset="0"/>
              </a:rPr>
              <a:t>If you as a parent have any concerns regarding safeguarding at </a:t>
            </a:r>
            <a:r>
              <a:rPr lang="en-GB" altLang="en-US" sz="1800" dirty="0" err="1">
                <a:latin typeface="Comic Sans MS" panose="030F0702030302020204" pitchFamily="66" charset="0"/>
              </a:rPr>
              <a:t>Tadley</a:t>
            </a:r>
            <a:r>
              <a:rPr lang="en-GB" altLang="en-US" sz="1800" dirty="0">
                <a:latin typeface="Comic Sans MS" panose="030F0702030302020204" pitchFamily="66" charset="0"/>
              </a:rPr>
              <a:t>, in relation to your own child or any concerns you have regarding another child, please always report this to a member of staff.  We will always take it seriously and look into the concern as best we can. Do not hesitate, even if you don’t think it’s a big deal!</a:t>
            </a:r>
          </a:p>
        </p:txBody>
      </p:sp>
      <p:sp>
        <p:nvSpPr>
          <p:cNvPr id="6148" name="AutoShape 16"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6350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
        <p:nvSpPr>
          <p:cNvPr id="6149" name="AutoShape 18"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215900" y="158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Tree>
    <p:extLst>
      <p:ext uri="{BB962C8B-B14F-4D97-AF65-F5344CB8AC3E}">
        <p14:creationId xmlns:p14="http://schemas.microsoft.com/office/powerpoint/2010/main" val="28646064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normAutofit fontScale="90000"/>
          </a:bodyPr>
          <a:lstStyle/>
          <a:p>
            <a:r>
              <a:rPr lang="en-GB" altLang="en-US" sz="4000" b="1">
                <a:solidFill>
                  <a:srgbClr val="0070C0"/>
                </a:solidFill>
                <a:latin typeface="Comic Sans MS" panose="030F0702030302020204" pitchFamily="66" charset="0"/>
              </a:rPr>
              <a:t>How you can help us keep our school safe!</a:t>
            </a:r>
          </a:p>
        </p:txBody>
      </p:sp>
      <p:sp>
        <p:nvSpPr>
          <p:cNvPr id="7171" name="TextBox 4"/>
          <p:cNvSpPr txBox="1">
            <a:spLocks noChangeArrowheads="1"/>
          </p:cNvSpPr>
          <p:nvPr/>
        </p:nvSpPr>
        <p:spPr bwMode="auto">
          <a:xfrm>
            <a:off x="368300" y="1196975"/>
            <a:ext cx="831850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1800" b="1" dirty="0">
                <a:latin typeface="Comic Sans MS" panose="030F0702030302020204" pitchFamily="66" charset="0"/>
              </a:rPr>
              <a:t>Parking:</a:t>
            </a:r>
          </a:p>
          <a:p>
            <a:pPr>
              <a:spcBef>
                <a:spcPct val="0"/>
              </a:spcBef>
              <a:buFontTx/>
              <a:buNone/>
            </a:pPr>
            <a:r>
              <a:rPr lang="en-GB" altLang="en-US" sz="1800" dirty="0">
                <a:latin typeface="Comic Sans MS" panose="030F0702030302020204" pitchFamily="66" charset="0"/>
              </a:rPr>
              <a:t>Due to the school being built many years ago when </a:t>
            </a:r>
            <a:r>
              <a:rPr lang="en-GB" altLang="en-US" sz="1800" dirty="0" err="1">
                <a:latin typeface="Comic Sans MS" panose="030F0702030302020204" pitchFamily="66" charset="0"/>
              </a:rPr>
              <a:t>Tadley</a:t>
            </a:r>
            <a:r>
              <a:rPr lang="en-GB" altLang="en-US" sz="1800" dirty="0">
                <a:latin typeface="Comic Sans MS" panose="030F0702030302020204" pitchFamily="66" charset="0"/>
              </a:rPr>
              <a:t> was a much smaller town, there is not much allocated parking for the school. We understand that it can be difficult when picking up or dropping off your child. Please be aware of the ‘keep clear’ signs on the road and any other road markings. It can be extremely busy at the end of the school day and we advise that you greet your child on the playground and walk to your car with them. Please refrain from parking in the school car park at all times as this is for staff only.</a:t>
            </a:r>
          </a:p>
          <a:p>
            <a:pPr>
              <a:spcBef>
                <a:spcPct val="0"/>
              </a:spcBef>
              <a:buFontTx/>
              <a:buNone/>
            </a:pPr>
            <a:endParaRPr lang="en-GB" altLang="en-US" sz="1800" dirty="0">
              <a:latin typeface="Comic Sans MS" panose="030F0702030302020204" pitchFamily="66" charset="0"/>
            </a:endParaRPr>
          </a:p>
          <a:p>
            <a:pPr>
              <a:spcBef>
                <a:spcPct val="0"/>
              </a:spcBef>
              <a:buFontTx/>
              <a:buNone/>
            </a:pPr>
            <a:r>
              <a:rPr lang="en-GB" altLang="en-US" sz="1800" b="1" dirty="0">
                <a:latin typeface="Comic Sans MS" panose="030F0702030302020204" pitchFamily="66" charset="0"/>
              </a:rPr>
              <a:t>Signing in:</a:t>
            </a:r>
          </a:p>
          <a:p>
            <a:pPr>
              <a:spcBef>
                <a:spcPct val="0"/>
              </a:spcBef>
              <a:buFontTx/>
              <a:buNone/>
            </a:pPr>
            <a:r>
              <a:rPr lang="en-GB" altLang="en-US" sz="1800" dirty="0">
                <a:latin typeface="Comic Sans MS" panose="030F0702030302020204" pitchFamily="66" charset="0"/>
              </a:rPr>
              <a:t>If you volunteer at school whether this is for swimming, walking to the church or helping in class, please make sure you sign in using the iPad on the front desk and take a visitor sticker/lanyard.</a:t>
            </a:r>
          </a:p>
          <a:p>
            <a:pPr>
              <a:spcBef>
                <a:spcPct val="0"/>
              </a:spcBef>
              <a:buFontTx/>
              <a:buNone/>
            </a:pPr>
            <a:r>
              <a:rPr lang="en-GB" altLang="en-US" sz="1800" dirty="0">
                <a:latin typeface="Comic Sans MS" panose="030F0702030302020204" pitchFamily="66" charset="0"/>
              </a:rPr>
              <a:t>It is very important that all staff are aware you are visiting the school as well as the office staff knowing that there are visitors in school in case of an evacuation e.g. fire.</a:t>
            </a:r>
          </a:p>
          <a:p>
            <a:pPr>
              <a:spcBef>
                <a:spcPct val="0"/>
              </a:spcBef>
              <a:buFontTx/>
              <a:buNone/>
            </a:pPr>
            <a:r>
              <a:rPr lang="en-GB" altLang="en-US" sz="1800" dirty="0">
                <a:latin typeface="Comic Sans MS" panose="030F0702030302020204" pitchFamily="66" charset="0"/>
              </a:rPr>
              <a:t>Please, under no circumstances use the ‘side’ door during school hours. This door is used for the children in the morning and staff.</a:t>
            </a:r>
          </a:p>
          <a:p>
            <a:pPr>
              <a:spcBef>
                <a:spcPct val="0"/>
              </a:spcBef>
              <a:buFontTx/>
              <a:buNone/>
            </a:pPr>
            <a:endParaRPr lang="en-GB" altLang="en-US" sz="1800" dirty="0">
              <a:latin typeface="Comic Sans MS" panose="030F0702030302020204" pitchFamily="66" charset="0"/>
            </a:endParaRPr>
          </a:p>
        </p:txBody>
      </p:sp>
      <p:sp>
        <p:nvSpPr>
          <p:cNvPr id="7172" name="AutoShape 16"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6350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
        <p:nvSpPr>
          <p:cNvPr id="7173" name="AutoShape 18"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215900" y="158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Tree>
    <p:extLst>
      <p:ext uri="{BB962C8B-B14F-4D97-AF65-F5344CB8AC3E}">
        <p14:creationId xmlns:p14="http://schemas.microsoft.com/office/powerpoint/2010/main" val="28747972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normAutofit fontScale="90000"/>
          </a:bodyPr>
          <a:lstStyle/>
          <a:p>
            <a:r>
              <a:rPr lang="en-GB" altLang="en-US" b="1">
                <a:solidFill>
                  <a:srgbClr val="0070C0"/>
                </a:solidFill>
                <a:latin typeface="Comic Sans MS" panose="030F0702030302020204" pitchFamily="66" charset="0"/>
              </a:rPr>
              <a:t>How you can help us keep our school safe!</a:t>
            </a:r>
          </a:p>
        </p:txBody>
      </p:sp>
      <p:sp>
        <p:nvSpPr>
          <p:cNvPr id="8195" name="TextBox 4"/>
          <p:cNvSpPr txBox="1">
            <a:spLocks noChangeArrowheads="1"/>
          </p:cNvSpPr>
          <p:nvPr/>
        </p:nvSpPr>
        <p:spPr bwMode="auto">
          <a:xfrm>
            <a:off x="368300" y="1446213"/>
            <a:ext cx="831850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1800" b="1" dirty="0">
                <a:latin typeface="Comic Sans MS" panose="030F0702030302020204" pitchFamily="66" charset="0"/>
              </a:rPr>
              <a:t>Reading up on Safeguarding:</a:t>
            </a:r>
            <a:endParaRPr lang="en-GB" altLang="en-US" sz="1800" dirty="0">
              <a:latin typeface="Comic Sans MS" panose="030F0702030302020204" pitchFamily="66" charset="0"/>
            </a:endParaRPr>
          </a:p>
          <a:p>
            <a:pPr>
              <a:spcBef>
                <a:spcPct val="0"/>
              </a:spcBef>
              <a:buFontTx/>
              <a:buNone/>
            </a:pPr>
            <a:r>
              <a:rPr lang="en-GB" altLang="en-US" sz="1800" dirty="0">
                <a:latin typeface="Comic Sans MS" panose="030F0702030302020204" pitchFamily="66" charset="0"/>
              </a:rPr>
              <a:t>As part of your visiting induction time there are materials to read with regards to safeguarding in </a:t>
            </a:r>
            <a:r>
              <a:rPr lang="en-GB" altLang="en-US" sz="1800" dirty="0" err="1">
                <a:latin typeface="Comic Sans MS" panose="030F0702030302020204" pitchFamily="66" charset="0"/>
              </a:rPr>
              <a:t>Tadley</a:t>
            </a:r>
            <a:r>
              <a:rPr lang="en-GB" altLang="en-US" sz="1800" dirty="0">
                <a:latin typeface="Comic Sans MS" panose="030F0702030302020204" pitchFamily="66" charset="0"/>
              </a:rPr>
              <a:t> School. Please make sure you take time to read these before entering the classrooms in which you are based. It is important that all adults are fully aware of any procedures and protocols. This includes confidentiality.</a:t>
            </a:r>
          </a:p>
          <a:p>
            <a:pPr>
              <a:spcBef>
                <a:spcPct val="0"/>
              </a:spcBef>
              <a:buFontTx/>
              <a:buNone/>
            </a:pPr>
            <a:endParaRPr lang="en-GB" altLang="en-US" sz="1800" dirty="0">
              <a:latin typeface="Comic Sans MS" panose="030F0702030302020204" pitchFamily="66" charset="0"/>
            </a:endParaRPr>
          </a:p>
          <a:p>
            <a:pPr>
              <a:spcBef>
                <a:spcPct val="0"/>
              </a:spcBef>
              <a:buFontTx/>
              <a:buNone/>
            </a:pPr>
            <a:r>
              <a:rPr lang="en-GB" altLang="en-US" sz="1800" b="1" dirty="0">
                <a:latin typeface="Comic Sans MS" panose="030F0702030302020204" pitchFamily="66" charset="0"/>
              </a:rPr>
              <a:t>Drop at the Door policy:</a:t>
            </a:r>
          </a:p>
          <a:p>
            <a:pPr>
              <a:spcBef>
                <a:spcPct val="0"/>
              </a:spcBef>
              <a:buFontTx/>
              <a:buNone/>
            </a:pPr>
            <a:r>
              <a:rPr lang="en-GB" altLang="en-US" sz="1800" dirty="0">
                <a:latin typeface="Comic Sans MS" panose="030F0702030302020204" pitchFamily="66" charset="0"/>
              </a:rPr>
              <a:t>At </a:t>
            </a:r>
            <a:r>
              <a:rPr lang="en-GB" altLang="en-US" sz="1800" dirty="0" err="1">
                <a:latin typeface="Comic Sans MS" panose="030F0702030302020204" pitchFamily="66" charset="0"/>
              </a:rPr>
              <a:t>Tadley</a:t>
            </a:r>
            <a:r>
              <a:rPr lang="en-GB" altLang="en-US" sz="1800" dirty="0">
                <a:latin typeface="Comic Sans MS" panose="030F0702030302020204" pitchFamily="66" charset="0"/>
              </a:rPr>
              <a:t>, we try to create independent, happy children! In order to make them as independent as possible we encourage them to come into school on their own. This not only allows them time to speak to their friends before school but it also allows them the opportunity to realise they can do it! If you have any messages the staff at the door will be more than happy to pass them on. These messages do get to us before 9am! If the message is urgent we will contact you. Alternatively, you can write in your child’s blue communication book where we will write back to you if necessary.</a:t>
            </a:r>
          </a:p>
        </p:txBody>
      </p:sp>
      <p:sp>
        <p:nvSpPr>
          <p:cNvPr id="8196" name="AutoShape 16"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6350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
        <p:nvSpPr>
          <p:cNvPr id="8197" name="AutoShape 18"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215900" y="158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Tree>
    <p:extLst>
      <p:ext uri="{BB962C8B-B14F-4D97-AF65-F5344CB8AC3E}">
        <p14:creationId xmlns:p14="http://schemas.microsoft.com/office/powerpoint/2010/main" val="408580724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normAutofit fontScale="90000"/>
          </a:bodyPr>
          <a:lstStyle/>
          <a:p>
            <a:r>
              <a:rPr lang="en-GB" altLang="en-US" b="1">
                <a:solidFill>
                  <a:srgbClr val="0070C0"/>
                </a:solidFill>
                <a:latin typeface="Comic Sans MS" panose="030F0702030302020204" pitchFamily="66" charset="0"/>
              </a:rPr>
              <a:t>How you can help us keep our school safe!</a:t>
            </a:r>
          </a:p>
        </p:txBody>
      </p:sp>
      <p:sp>
        <p:nvSpPr>
          <p:cNvPr id="9219" name="TextBox 4"/>
          <p:cNvSpPr txBox="1">
            <a:spLocks noChangeArrowheads="1"/>
          </p:cNvSpPr>
          <p:nvPr/>
        </p:nvSpPr>
        <p:spPr bwMode="auto">
          <a:xfrm>
            <a:off x="368300" y="1681163"/>
            <a:ext cx="8318500"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2800">
                <a:latin typeface="Comic Sans MS" panose="030F0702030302020204" pitchFamily="66" charset="0"/>
              </a:rPr>
              <a:t>In order to keep our children safe anyone who works with the children will need to be DBS checked. This is a government check. No one will be on site working with your child without a DBS check.</a:t>
            </a:r>
          </a:p>
          <a:p>
            <a:pPr>
              <a:spcBef>
                <a:spcPct val="0"/>
              </a:spcBef>
              <a:buFontTx/>
              <a:buNone/>
            </a:pPr>
            <a:endParaRPr lang="en-GB" altLang="en-US" sz="2800">
              <a:latin typeface="Comic Sans MS" panose="030F0702030302020204" pitchFamily="66" charset="0"/>
            </a:endParaRPr>
          </a:p>
          <a:p>
            <a:pPr>
              <a:spcBef>
                <a:spcPct val="0"/>
              </a:spcBef>
              <a:buFontTx/>
              <a:buNone/>
            </a:pPr>
            <a:r>
              <a:rPr lang="en-GB" altLang="en-US" sz="2800">
                <a:latin typeface="Comic Sans MS" panose="030F0702030302020204" pitchFamily="66" charset="0"/>
              </a:rPr>
              <a:t>Thank you for helping us keep your children safe. If you have any questions we will always be happy to answer them as best we can.</a:t>
            </a:r>
          </a:p>
        </p:txBody>
      </p:sp>
      <p:sp>
        <p:nvSpPr>
          <p:cNvPr id="9220" name="AutoShape 16"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63500" y="-13652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
        <p:nvSpPr>
          <p:cNvPr id="9221" name="AutoShape 18" descr="https://outlook.office365.com/owa/service.svc/s/GetFileAttachment?id=AAMkADM5M2I2ZGE0LTMyNzUtNGVlOC1hMTA0LWM1NmY5NWM4MjJlYwBGAAAAAAC7xeRM5fLdT6e7OgkC2BxfBwBjhN23KQGWQZiY5CsOOQqIAAAAAAEMAABjhN23KQGWQZiY5CsOOQqIAALgVKRHAAABEgAQABCkcxrh5R5PnMWjRGleZB0%3D&amp;X-OWA-CANARY=8Z2d3LGk4UuckNJbXWcRgkCOJIKk-tQYZYA3nondBV1euTDpIeRDma8EA_nGBQ_esIn6LH1i9us.&amp;isImagePreview=True"/>
          <p:cNvSpPr>
            <a:spLocks noChangeAspect="1" noChangeArrowheads="1"/>
          </p:cNvSpPr>
          <p:nvPr/>
        </p:nvSpPr>
        <p:spPr bwMode="auto">
          <a:xfrm>
            <a:off x="215900" y="15875"/>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GB" altLang="en-US" sz="1800"/>
          </a:p>
        </p:txBody>
      </p:sp>
    </p:spTree>
    <p:extLst>
      <p:ext uri="{BB962C8B-B14F-4D97-AF65-F5344CB8AC3E}">
        <p14:creationId xmlns:p14="http://schemas.microsoft.com/office/powerpoint/2010/main" val="29083233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539750" y="1484313"/>
            <a:ext cx="8229600" cy="3097212"/>
          </a:xfrm>
        </p:spPr>
        <p:txBody>
          <a:bodyPr>
            <a:normAutofit fontScale="90000"/>
          </a:bodyPr>
          <a:lstStyle/>
          <a:p>
            <a:pPr eaLnBrk="1" hangingPunct="1"/>
            <a:r>
              <a:rPr lang="en-GB" altLang="en-US" sz="6000" b="1" dirty="0">
                <a:latin typeface="Comic Sans MS" pitchFamily="66" charset="0"/>
              </a:rPr>
              <a:t>Thank you for coming!</a:t>
            </a:r>
            <a:br>
              <a:rPr lang="en-GB" altLang="en-US" sz="6000" b="1" dirty="0">
                <a:latin typeface="Comic Sans MS" pitchFamily="66" charset="0"/>
              </a:rPr>
            </a:br>
            <a:br>
              <a:rPr lang="en-GB" altLang="en-US" sz="4800" b="1" dirty="0">
                <a:latin typeface="Comic Sans MS" pitchFamily="66" charset="0"/>
              </a:rPr>
            </a:br>
            <a:r>
              <a:rPr lang="en-GB" altLang="en-US" sz="3600" dirty="0">
                <a:latin typeface="Comic Sans MS" pitchFamily="66" charset="0"/>
              </a:rPr>
              <a:t>We really hope you found this helpful and </a:t>
            </a:r>
            <a:r>
              <a:rPr lang="en-GB" altLang="en-US" sz="3600" b="1" dirty="0">
                <a:latin typeface="Comic Sans MS" pitchFamily="66" charset="0"/>
              </a:rPr>
              <a:t>welcome any questions</a:t>
            </a:r>
            <a:r>
              <a:rPr lang="en-GB" altLang="en-US" sz="2800" dirty="0">
                <a:latin typeface="XCCW Joined 7a" pitchFamily="66" charset="0"/>
              </a:rPr>
              <a:t>.</a:t>
            </a:r>
            <a:endParaRPr lang="en-US" altLang="en-US" sz="2800" u="sng" dirty="0">
              <a:latin typeface="XCCW Joined 7a" pitchFamily="66" charset="0"/>
            </a:endParaRPr>
          </a:p>
        </p:txBody>
      </p:sp>
      <p:pic>
        <p:nvPicPr>
          <p:cNvPr id="27651" name="Picture 4" descr="MCj04420260000[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67625" y="5180013"/>
            <a:ext cx="1270000" cy="1479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462167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2853</TotalTime>
  <Words>1809</Words>
  <Application>Microsoft Office PowerPoint</Application>
  <PresentationFormat>On-screen Show (4:3)</PresentationFormat>
  <Paragraphs>188</Paragraphs>
  <Slides>40</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CCW Cursive Writing 6</vt:lpstr>
      <vt:lpstr>Comic Sans MS</vt:lpstr>
      <vt:lpstr>Wingdings</vt:lpstr>
      <vt:lpstr>Wingdings 2</vt:lpstr>
      <vt:lpstr>XCCW Joined 7a</vt:lpstr>
      <vt:lpstr>Office Theme</vt:lpstr>
      <vt:lpstr> Your Child in Year 1/2  Wednesday 11th September 2019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Behaviour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1/2 Maths</vt:lpstr>
      <vt:lpstr>Year 1/2 Writing</vt:lpstr>
      <vt:lpstr>SATS – Year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Please find spelling, reading skills and useful apps/websites amongst the handouts.</vt:lpstr>
      <vt:lpstr>Safeguarding</vt:lpstr>
      <vt:lpstr>How you can help us keep our school safe!</vt:lpstr>
      <vt:lpstr>How you can help us keep our school safe!</vt:lpstr>
      <vt:lpstr>How you can help us keep our school safe!</vt:lpstr>
      <vt:lpstr>Thank you for coming!  We really hope you found this helpful and welcome 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child in Year 1</dc:title>
  <dc:creator>Miss Grant</dc:creator>
  <cp:lastModifiedBy>Frances Ebenezer</cp:lastModifiedBy>
  <cp:revision>102</cp:revision>
  <cp:lastPrinted>2018-09-07T16:03:31Z</cp:lastPrinted>
  <dcterms:created xsi:type="dcterms:W3CDTF">2012-09-11T19:00:11Z</dcterms:created>
  <dcterms:modified xsi:type="dcterms:W3CDTF">2019-09-12T20:53:33Z</dcterms:modified>
</cp:coreProperties>
</file>